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77" r:id="rId5"/>
    <p:sldId id="278" r:id="rId6"/>
    <p:sldId id="361" r:id="rId7"/>
    <p:sldId id="363" r:id="rId8"/>
    <p:sldId id="356" r:id="rId9"/>
    <p:sldId id="367" r:id="rId10"/>
    <p:sldId id="327" r:id="rId11"/>
    <p:sldId id="370" r:id="rId12"/>
    <p:sldId id="371" r:id="rId13"/>
    <p:sldId id="338" r:id="rId14"/>
    <p:sldId id="373" r:id="rId15"/>
    <p:sldId id="369" r:id="rId16"/>
    <p:sldId id="375" r:id="rId17"/>
    <p:sldId id="368" r:id="rId18"/>
    <p:sldId id="376" r:id="rId19"/>
    <p:sldId id="364" r:id="rId20"/>
    <p:sldId id="339" r:id="rId21"/>
    <p:sldId id="340" r:id="rId22"/>
    <p:sldId id="341" r:id="rId23"/>
    <p:sldId id="342" r:id="rId24"/>
    <p:sldId id="365" r:id="rId25"/>
    <p:sldId id="343" r:id="rId26"/>
    <p:sldId id="357" r:id="rId27"/>
    <p:sldId id="328" r:id="rId28"/>
    <p:sldId id="347" r:id="rId29"/>
    <p:sldId id="349" r:id="rId30"/>
    <p:sldId id="350" r:id="rId31"/>
    <p:sldId id="348" r:id="rId32"/>
    <p:sldId id="351" r:id="rId33"/>
    <p:sldId id="352" r:id="rId34"/>
    <p:sldId id="353" r:id="rId35"/>
    <p:sldId id="354" r:id="rId36"/>
    <p:sldId id="355" r:id="rId37"/>
    <p:sldId id="366" r:id="rId38"/>
    <p:sldId id="359" r:id="rId39"/>
    <p:sldId id="360" r:id="rId40"/>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27C"/>
    <a:srgbClr val="F7941E"/>
    <a:srgbClr val="C20A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63" autoAdjust="0"/>
  </p:normalViewPr>
  <p:slideViewPr>
    <p:cSldViewPr>
      <p:cViewPr varScale="1">
        <p:scale>
          <a:sx n="78" d="100"/>
          <a:sy n="78" d="100"/>
        </p:scale>
        <p:origin x="1362"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C4C592B-DB19-425B-82FB-13A5F2B7F4BD}" type="datetimeFigureOut">
              <a:rPr lang="fr-BE" smtClean="0"/>
              <a:t>10-07-20</a:t>
            </a:fld>
            <a:endParaRPr lang="fr-BE"/>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3D7CA87-9CA3-4B2A-BAC5-0DF4AAECE09F}" type="slidenum">
              <a:rPr lang="fr-BE" smtClean="0"/>
              <a:t>‹#›</a:t>
            </a:fld>
            <a:endParaRPr lang="fr-BE"/>
          </a:p>
        </p:txBody>
      </p:sp>
    </p:spTree>
    <p:extLst>
      <p:ext uri="{BB962C8B-B14F-4D97-AF65-F5344CB8AC3E}">
        <p14:creationId xmlns:p14="http://schemas.microsoft.com/office/powerpoint/2010/main" val="200472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KAREL</a:t>
            </a:r>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1</a:t>
            </a:fld>
            <a:endParaRPr lang="fr-BE"/>
          </a:p>
        </p:txBody>
      </p:sp>
    </p:spTree>
    <p:extLst>
      <p:ext uri="{BB962C8B-B14F-4D97-AF65-F5344CB8AC3E}">
        <p14:creationId xmlns:p14="http://schemas.microsoft.com/office/powerpoint/2010/main" val="521752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NICOLAS</a:t>
            </a:r>
          </a:p>
          <a:p>
            <a:endParaRPr lang="fr-BE" dirty="0" smtClean="0"/>
          </a:p>
        </p:txBody>
      </p:sp>
      <p:sp>
        <p:nvSpPr>
          <p:cNvPr id="4" name="Slide Number Placeholder 3"/>
          <p:cNvSpPr>
            <a:spLocks noGrp="1"/>
          </p:cNvSpPr>
          <p:nvPr>
            <p:ph type="sldNum" sz="quarter" idx="10"/>
          </p:nvPr>
        </p:nvSpPr>
        <p:spPr/>
        <p:txBody>
          <a:bodyPr/>
          <a:lstStyle/>
          <a:p>
            <a:fld id="{23D7CA87-9CA3-4B2A-BAC5-0DF4AAECE09F}" type="slidenum">
              <a:rPr lang="fr-BE" smtClean="0"/>
              <a:t>10</a:t>
            </a:fld>
            <a:endParaRPr lang="fr-BE"/>
          </a:p>
        </p:txBody>
      </p:sp>
    </p:spTree>
    <p:extLst>
      <p:ext uri="{BB962C8B-B14F-4D97-AF65-F5344CB8AC3E}">
        <p14:creationId xmlns:p14="http://schemas.microsoft.com/office/powerpoint/2010/main" val="1824987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NICOLAS</a:t>
            </a:r>
          </a:p>
          <a:p>
            <a:endParaRPr lang="fr-BE" dirty="0" smtClean="0"/>
          </a:p>
        </p:txBody>
      </p:sp>
      <p:sp>
        <p:nvSpPr>
          <p:cNvPr id="4" name="Slide Number Placeholder 3"/>
          <p:cNvSpPr>
            <a:spLocks noGrp="1"/>
          </p:cNvSpPr>
          <p:nvPr>
            <p:ph type="sldNum" sz="quarter" idx="10"/>
          </p:nvPr>
        </p:nvSpPr>
        <p:spPr/>
        <p:txBody>
          <a:bodyPr/>
          <a:lstStyle/>
          <a:p>
            <a:fld id="{23D7CA87-9CA3-4B2A-BAC5-0DF4AAECE09F}" type="slidenum">
              <a:rPr lang="fr-BE" smtClean="0"/>
              <a:t>11</a:t>
            </a:fld>
            <a:endParaRPr lang="fr-BE"/>
          </a:p>
        </p:txBody>
      </p:sp>
    </p:spTree>
    <p:extLst>
      <p:ext uri="{BB962C8B-B14F-4D97-AF65-F5344CB8AC3E}">
        <p14:creationId xmlns:p14="http://schemas.microsoft.com/office/powerpoint/2010/main" val="550040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NICOLAS</a:t>
            </a:r>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12</a:t>
            </a:fld>
            <a:endParaRPr lang="fr-BE"/>
          </a:p>
        </p:txBody>
      </p:sp>
    </p:spTree>
    <p:extLst>
      <p:ext uri="{BB962C8B-B14F-4D97-AF65-F5344CB8AC3E}">
        <p14:creationId xmlns:p14="http://schemas.microsoft.com/office/powerpoint/2010/main" val="4273387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NICOLAS</a:t>
            </a:r>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13</a:t>
            </a:fld>
            <a:endParaRPr lang="fr-BE"/>
          </a:p>
        </p:txBody>
      </p:sp>
    </p:spTree>
    <p:extLst>
      <p:ext uri="{BB962C8B-B14F-4D97-AF65-F5344CB8AC3E}">
        <p14:creationId xmlns:p14="http://schemas.microsoft.com/office/powerpoint/2010/main" val="1947445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NICOLAS</a:t>
            </a:r>
          </a:p>
          <a:p>
            <a:endParaRPr lang="fr-B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smtClean="0"/>
              <a:t>NEXT :</a:t>
            </a:r>
            <a:r>
              <a:rPr lang="fr-BE" baseline="0" dirty="0" smtClean="0"/>
              <a:t> TOM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baseline="0" dirty="0" smtClean="0"/>
              <a:t>Les concepts liés à la réutilisation software et la manière de la mesurer</a:t>
            </a:r>
          </a:p>
        </p:txBody>
      </p:sp>
      <p:sp>
        <p:nvSpPr>
          <p:cNvPr id="4" name="Slide Number Placeholder 3"/>
          <p:cNvSpPr>
            <a:spLocks noGrp="1"/>
          </p:cNvSpPr>
          <p:nvPr>
            <p:ph type="sldNum" sz="quarter" idx="10"/>
          </p:nvPr>
        </p:nvSpPr>
        <p:spPr/>
        <p:txBody>
          <a:bodyPr/>
          <a:lstStyle/>
          <a:p>
            <a:fld id="{23D7CA87-9CA3-4B2A-BAC5-0DF4AAECE09F}" type="slidenum">
              <a:rPr lang="fr-BE" smtClean="0"/>
              <a:t>14</a:t>
            </a:fld>
            <a:endParaRPr lang="fr-BE"/>
          </a:p>
        </p:txBody>
      </p:sp>
    </p:spTree>
    <p:extLst>
      <p:ext uri="{BB962C8B-B14F-4D97-AF65-F5344CB8AC3E}">
        <p14:creationId xmlns:p14="http://schemas.microsoft.com/office/powerpoint/2010/main" val="3035475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NICOLAS</a:t>
            </a:r>
          </a:p>
          <a:p>
            <a:endParaRPr lang="fr-B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smtClean="0"/>
              <a:t>NEXT :</a:t>
            </a:r>
            <a:r>
              <a:rPr lang="fr-BE" baseline="0" dirty="0" smtClean="0"/>
              <a:t> TOM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baseline="0" dirty="0" smtClean="0"/>
              <a:t>Les concepts liés à la réutilisation software et la manière de la mesurer</a:t>
            </a:r>
          </a:p>
        </p:txBody>
      </p:sp>
      <p:sp>
        <p:nvSpPr>
          <p:cNvPr id="4" name="Slide Number Placeholder 3"/>
          <p:cNvSpPr>
            <a:spLocks noGrp="1"/>
          </p:cNvSpPr>
          <p:nvPr>
            <p:ph type="sldNum" sz="quarter" idx="10"/>
          </p:nvPr>
        </p:nvSpPr>
        <p:spPr/>
        <p:txBody>
          <a:bodyPr/>
          <a:lstStyle/>
          <a:p>
            <a:fld id="{23D7CA87-9CA3-4B2A-BAC5-0DF4AAECE09F}" type="slidenum">
              <a:rPr lang="fr-BE" smtClean="0"/>
              <a:t>15</a:t>
            </a:fld>
            <a:endParaRPr lang="fr-BE"/>
          </a:p>
        </p:txBody>
      </p:sp>
    </p:spTree>
    <p:extLst>
      <p:ext uri="{BB962C8B-B14F-4D97-AF65-F5344CB8AC3E}">
        <p14:creationId xmlns:p14="http://schemas.microsoft.com/office/powerpoint/2010/main" val="913926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TOM</a:t>
            </a:r>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16</a:t>
            </a:fld>
            <a:endParaRPr lang="fr-BE"/>
          </a:p>
        </p:txBody>
      </p:sp>
    </p:spTree>
    <p:extLst>
      <p:ext uri="{BB962C8B-B14F-4D97-AF65-F5344CB8AC3E}">
        <p14:creationId xmlns:p14="http://schemas.microsoft.com/office/powerpoint/2010/main" val="1504835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TOM</a:t>
            </a:r>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17</a:t>
            </a:fld>
            <a:endParaRPr lang="fr-BE"/>
          </a:p>
        </p:txBody>
      </p:sp>
    </p:spTree>
    <p:extLst>
      <p:ext uri="{BB962C8B-B14F-4D97-AF65-F5344CB8AC3E}">
        <p14:creationId xmlns:p14="http://schemas.microsoft.com/office/powerpoint/2010/main" val="610068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TOM</a:t>
            </a:r>
          </a:p>
          <a:p>
            <a:endParaRPr lang="fr-BE" dirty="0" smtClean="0"/>
          </a:p>
          <a:p>
            <a:r>
              <a:rPr lang="fr-BE" dirty="0" smtClean="0"/>
              <a:t>NEXT : NICOLAS</a:t>
            </a:r>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23</a:t>
            </a:fld>
            <a:endParaRPr lang="fr-BE"/>
          </a:p>
        </p:txBody>
      </p:sp>
    </p:spTree>
    <p:extLst>
      <p:ext uri="{BB962C8B-B14F-4D97-AF65-F5344CB8AC3E}">
        <p14:creationId xmlns:p14="http://schemas.microsoft.com/office/powerpoint/2010/main" val="952870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NICOLAS</a:t>
            </a:r>
          </a:p>
          <a:p>
            <a:endParaRPr lang="fr-BE" dirty="0" smtClean="0"/>
          </a:p>
          <a:p>
            <a:r>
              <a:rPr lang="fr-BE" dirty="0" smtClean="0"/>
              <a:t>NEXT : TOM</a:t>
            </a:r>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24</a:t>
            </a:fld>
            <a:endParaRPr lang="fr-BE"/>
          </a:p>
        </p:txBody>
      </p:sp>
    </p:spTree>
    <p:extLst>
      <p:ext uri="{BB962C8B-B14F-4D97-AF65-F5344CB8AC3E}">
        <p14:creationId xmlns:p14="http://schemas.microsoft.com/office/powerpoint/2010/main" val="3862428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KAREL</a:t>
            </a:r>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2</a:t>
            </a:fld>
            <a:endParaRPr lang="fr-BE"/>
          </a:p>
        </p:txBody>
      </p:sp>
    </p:spTree>
    <p:extLst>
      <p:ext uri="{BB962C8B-B14F-4D97-AF65-F5344CB8AC3E}">
        <p14:creationId xmlns:p14="http://schemas.microsoft.com/office/powerpoint/2010/main" val="1164008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TOM </a:t>
            </a:r>
          </a:p>
          <a:p>
            <a:endParaRPr lang="fr-BE" dirty="0" smtClean="0"/>
          </a:p>
          <a:p>
            <a:r>
              <a:rPr lang="fr-BE" dirty="0" smtClean="0"/>
              <a:t>NEXT : KAREL</a:t>
            </a:r>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25</a:t>
            </a:fld>
            <a:endParaRPr lang="fr-BE"/>
          </a:p>
        </p:txBody>
      </p:sp>
    </p:spTree>
    <p:extLst>
      <p:ext uri="{BB962C8B-B14F-4D97-AF65-F5344CB8AC3E}">
        <p14:creationId xmlns:p14="http://schemas.microsoft.com/office/powerpoint/2010/main" val="1509068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KAREL</a:t>
            </a:r>
          </a:p>
          <a:p>
            <a:endParaRPr lang="fr-BE" dirty="0" smtClean="0"/>
          </a:p>
          <a:p>
            <a:r>
              <a:rPr lang="fr-BE" dirty="0" smtClean="0"/>
              <a:t>NEXT :</a:t>
            </a:r>
            <a:r>
              <a:rPr lang="fr-BE" baseline="0" dirty="0" smtClean="0"/>
              <a:t> JB</a:t>
            </a:r>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26</a:t>
            </a:fld>
            <a:endParaRPr lang="fr-BE"/>
          </a:p>
        </p:txBody>
      </p:sp>
    </p:spTree>
    <p:extLst>
      <p:ext uri="{BB962C8B-B14F-4D97-AF65-F5344CB8AC3E}">
        <p14:creationId xmlns:p14="http://schemas.microsoft.com/office/powerpoint/2010/main" val="2377743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JB</a:t>
            </a:r>
          </a:p>
          <a:p>
            <a:endParaRPr lang="fr-BE" dirty="0" smtClean="0"/>
          </a:p>
          <a:p>
            <a:r>
              <a:rPr lang="fr-BE" dirty="0" smtClean="0"/>
              <a:t>NEXT :</a:t>
            </a:r>
            <a:r>
              <a:rPr lang="fr-BE" baseline="0" dirty="0" smtClean="0"/>
              <a:t> KAREL</a:t>
            </a:r>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27</a:t>
            </a:fld>
            <a:endParaRPr lang="fr-BE"/>
          </a:p>
        </p:txBody>
      </p:sp>
    </p:spTree>
    <p:extLst>
      <p:ext uri="{BB962C8B-B14F-4D97-AF65-F5344CB8AC3E}">
        <p14:creationId xmlns:p14="http://schemas.microsoft.com/office/powerpoint/2010/main" val="2780567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Karel (</a:t>
            </a:r>
            <a:r>
              <a:rPr lang="fr-BE" dirty="0" err="1" smtClean="0"/>
              <a:t>Requirements</a:t>
            </a:r>
            <a:r>
              <a:rPr lang="fr-BE" dirty="0" smtClean="0"/>
              <a:t>)</a:t>
            </a:r>
            <a:r>
              <a:rPr lang="fr-BE" baseline="0" dirty="0" smtClean="0"/>
              <a:t> </a:t>
            </a:r>
            <a:r>
              <a:rPr lang="fr-BE" dirty="0" smtClean="0"/>
              <a:t>+ Tom (PID)</a:t>
            </a:r>
          </a:p>
          <a:p>
            <a:endParaRPr lang="fr-BE" dirty="0" smtClean="0"/>
          </a:p>
          <a:p>
            <a:r>
              <a:rPr lang="fr-BE" dirty="0" smtClean="0"/>
              <a:t>NEXT : JB</a:t>
            </a:r>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28</a:t>
            </a:fld>
            <a:endParaRPr lang="fr-BE"/>
          </a:p>
        </p:txBody>
      </p:sp>
    </p:spTree>
    <p:extLst>
      <p:ext uri="{BB962C8B-B14F-4D97-AF65-F5344CB8AC3E}">
        <p14:creationId xmlns:p14="http://schemas.microsoft.com/office/powerpoint/2010/main" val="2175621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JB</a:t>
            </a:r>
          </a:p>
          <a:p>
            <a:endParaRPr lang="fr-BE" dirty="0" smtClean="0"/>
          </a:p>
          <a:p>
            <a:r>
              <a:rPr lang="fr-BE" dirty="0" smtClean="0"/>
              <a:t>NEXT :</a:t>
            </a:r>
            <a:r>
              <a:rPr lang="fr-BE" baseline="0" dirty="0" smtClean="0"/>
              <a:t> TOM</a:t>
            </a:r>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29</a:t>
            </a:fld>
            <a:endParaRPr lang="fr-BE"/>
          </a:p>
        </p:txBody>
      </p:sp>
    </p:spTree>
    <p:extLst>
      <p:ext uri="{BB962C8B-B14F-4D97-AF65-F5344CB8AC3E}">
        <p14:creationId xmlns:p14="http://schemas.microsoft.com/office/powerpoint/2010/main" val="3349214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TOM</a:t>
            </a:r>
          </a:p>
          <a:p>
            <a:endParaRPr lang="fr-BE" dirty="0" smtClean="0"/>
          </a:p>
          <a:p>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30</a:t>
            </a:fld>
            <a:endParaRPr lang="fr-BE"/>
          </a:p>
        </p:txBody>
      </p:sp>
    </p:spTree>
    <p:extLst>
      <p:ext uri="{BB962C8B-B14F-4D97-AF65-F5344CB8AC3E}">
        <p14:creationId xmlns:p14="http://schemas.microsoft.com/office/powerpoint/2010/main" val="650722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JB</a:t>
            </a:r>
          </a:p>
          <a:p>
            <a:endParaRPr lang="fr-BE" dirty="0" smtClean="0"/>
          </a:p>
          <a:p>
            <a:r>
              <a:rPr lang="fr-BE" dirty="0" smtClean="0"/>
              <a:t>NEXT</a:t>
            </a:r>
            <a:r>
              <a:rPr lang="fr-BE" baseline="0" dirty="0" smtClean="0"/>
              <a:t> : JB</a:t>
            </a:r>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31</a:t>
            </a:fld>
            <a:endParaRPr lang="fr-BE"/>
          </a:p>
        </p:txBody>
      </p:sp>
    </p:spTree>
    <p:extLst>
      <p:ext uri="{BB962C8B-B14F-4D97-AF65-F5344CB8AC3E}">
        <p14:creationId xmlns:p14="http://schemas.microsoft.com/office/powerpoint/2010/main" val="2988574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TOM</a:t>
            </a:r>
          </a:p>
          <a:p>
            <a:endParaRPr lang="fr-BE" dirty="0" smtClean="0"/>
          </a:p>
          <a:p>
            <a:r>
              <a:rPr lang="fr-BE" dirty="0" smtClean="0"/>
              <a:t>NEXT</a:t>
            </a:r>
            <a:r>
              <a:rPr lang="fr-BE" baseline="0" dirty="0" smtClean="0"/>
              <a:t> : JB</a:t>
            </a:r>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32</a:t>
            </a:fld>
            <a:endParaRPr lang="fr-BE"/>
          </a:p>
        </p:txBody>
      </p:sp>
    </p:spTree>
    <p:extLst>
      <p:ext uri="{BB962C8B-B14F-4D97-AF65-F5344CB8AC3E}">
        <p14:creationId xmlns:p14="http://schemas.microsoft.com/office/powerpoint/2010/main" val="3731552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JB</a:t>
            </a:r>
          </a:p>
          <a:p>
            <a:endParaRPr lang="fr-BE" dirty="0" smtClean="0"/>
          </a:p>
          <a:p>
            <a:r>
              <a:rPr lang="fr-BE" dirty="0" smtClean="0"/>
              <a:t>NEXT</a:t>
            </a:r>
            <a:r>
              <a:rPr lang="fr-BE" baseline="0" dirty="0" smtClean="0"/>
              <a:t> : KAREL</a:t>
            </a:r>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33</a:t>
            </a:fld>
            <a:endParaRPr lang="fr-BE"/>
          </a:p>
        </p:txBody>
      </p:sp>
    </p:spTree>
    <p:extLst>
      <p:ext uri="{BB962C8B-B14F-4D97-AF65-F5344CB8AC3E}">
        <p14:creationId xmlns:p14="http://schemas.microsoft.com/office/powerpoint/2010/main" val="3112788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KAREL</a:t>
            </a:r>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34</a:t>
            </a:fld>
            <a:endParaRPr lang="fr-BE"/>
          </a:p>
        </p:txBody>
      </p:sp>
    </p:spTree>
    <p:extLst>
      <p:ext uri="{BB962C8B-B14F-4D97-AF65-F5344CB8AC3E}">
        <p14:creationId xmlns:p14="http://schemas.microsoft.com/office/powerpoint/2010/main" val="306893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smtClean="0"/>
              <a:t>KAREL</a:t>
            </a:r>
          </a:p>
          <a:p>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3</a:t>
            </a:fld>
            <a:endParaRPr lang="fr-BE"/>
          </a:p>
        </p:txBody>
      </p:sp>
    </p:spTree>
    <p:extLst>
      <p:ext uri="{BB962C8B-B14F-4D97-AF65-F5344CB8AC3E}">
        <p14:creationId xmlns:p14="http://schemas.microsoft.com/office/powerpoint/2010/main" val="1549239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KAREL</a:t>
            </a:r>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35</a:t>
            </a:fld>
            <a:endParaRPr lang="fr-BE"/>
          </a:p>
        </p:txBody>
      </p:sp>
    </p:spTree>
    <p:extLst>
      <p:ext uri="{BB962C8B-B14F-4D97-AF65-F5344CB8AC3E}">
        <p14:creationId xmlns:p14="http://schemas.microsoft.com/office/powerpoint/2010/main" val="150747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smtClean="0"/>
              <a:t>KAREL</a:t>
            </a:r>
          </a:p>
          <a:p>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4</a:t>
            </a:fld>
            <a:endParaRPr lang="fr-BE"/>
          </a:p>
        </p:txBody>
      </p:sp>
    </p:spTree>
    <p:extLst>
      <p:ext uri="{BB962C8B-B14F-4D97-AF65-F5344CB8AC3E}">
        <p14:creationId xmlns:p14="http://schemas.microsoft.com/office/powerpoint/2010/main" val="4203648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KAREL</a:t>
            </a:r>
          </a:p>
          <a:p>
            <a:endParaRPr lang="fr-BE" dirty="0" smtClean="0"/>
          </a:p>
        </p:txBody>
      </p:sp>
      <p:sp>
        <p:nvSpPr>
          <p:cNvPr id="4" name="Slide Number Placeholder 3"/>
          <p:cNvSpPr>
            <a:spLocks noGrp="1"/>
          </p:cNvSpPr>
          <p:nvPr>
            <p:ph type="sldNum" sz="quarter" idx="10"/>
          </p:nvPr>
        </p:nvSpPr>
        <p:spPr/>
        <p:txBody>
          <a:bodyPr/>
          <a:lstStyle/>
          <a:p>
            <a:fld id="{23D7CA87-9CA3-4B2A-BAC5-0DF4AAECE09F}" type="slidenum">
              <a:rPr lang="fr-BE" smtClean="0"/>
              <a:t>5</a:t>
            </a:fld>
            <a:endParaRPr lang="fr-BE"/>
          </a:p>
        </p:txBody>
      </p:sp>
    </p:spTree>
    <p:extLst>
      <p:ext uri="{BB962C8B-B14F-4D97-AF65-F5344CB8AC3E}">
        <p14:creationId xmlns:p14="http://schemas.microsoft.com/office/powerpoint/2010/main" val="3470038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KAREL</a:t>
            </a:r>
          </a:p>
          <a:p>
            <a:endParaRPr lang="fr-BE" dirty="0" smtClean="0"/>
          </a:p>
          <a:p>
            <a:r>
              <a:rPr lang="fr-BE" dirty="0" smtClean="0"/>
              <a:t>NEXT</a:t>
            </a:r>
            <a:r>
              <a:rPr lang="fr-BE" baseline="0" dirty="0" smtClean="0"/>
              <a:t> : NICOLAS</a:t>
            </a:r>
            <a:endParaRPr lang="fr-BE" dirty="0" smtClean="0"/>
          </a:p>
          <a:p>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6</a:t>
            </a:fld>
            <a:endParaRPr lang="fr-BE"/>
          </a:p>
        </p:txBody>
      </p:sp>
    </p:spTree>
    <p:extLst>
      <p:ext uri="{BB962C8B-B14F-4D97-AF65-F5344CB8AC3E}">
        <p14:creationId xmlns:p14="http://schemas.microsoft.com/office/powerpoint/2010/main" val="29019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NICOLAS</a:t>
            </a:r>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7</a:t>
            </a:fld>
            <a:endParaRPr lang="fr-BE"/>
          </a:p>
        </p:txBody>
      </p:sp>
    </p:spTree>
    <p:extLst>
      <p:ext uri="{BB962C8B-B14F-4D97-AF65-F5344CB8AC3E}">
        <p14:creationId xmlns:p14="http://schemas.microsoft.com/office/powerpoint/2010/main" val="2075596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NICOLAS</a:t>
            </a:r>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8</a:t>
            </a:fld>
            <a:endParaRPr lang="fr-BE"/>
          </a:p>
        </p:txBody>
      </p:sp>
    </p:spTree>
    <p:extLst>
      <p:ext uri="{BB962C8B-B14F-4D97-AF65-F5344CB8AC3E}">
        <p14:creationId xmlns:p14="http://schemas.microsoft.com/office/powerpoint/2010/main" val="3037845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23D7CA87-9CA3-4B2A-BAC5-0DF4AAECE09F}" type="slidenum">
              <a:rPr lang="fr-BE" smtClean="0"/>
              <a:t>9</a:t>
            </a:fld>
            <a:endParaRPr lang="fr-BE"/>
          </a:p>
        </p:txBody>
      </p:sp>
    </p:spTree>
    <p:extLst>
      <p:ext uri="{BB962C8B-B14F-4D97-AF65-F5344CB8AC3E}">
        <p14:creationId xmlns:p14="http://schemas.microsoft.com/office/powerpoint/2010/main" val="2081933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45840" y="1216769"/>
            <a:ext cx="7772400" cy="1470025"/>
          </a:xfrm>
        </p:spPr>
        <p:txBody>
          <a:bodyPr>
            <a:normAutofit/>
          </a:bodyPr>
          <a:lstStyle>
            <a:lvl1pPr algn="l">
              <a:defRPr sz="4400"/>
            </a:lvl1pPr>
          </a:lstStyle>
          <a:p>
            <a:r>
              <a:rPr lang="fr-FR" smtClean="0"/>
              <a:t>Modifiez le style du titre</a:t>
            </a:r>
            <a:endParaRPr lang="nl-BE" dirty="0"/>
          </a:p>
        </p:txBody>
      </p:sp>
      <p:sp>
        <p:nvSpPr>
          <p:cNvPr id="3" name="Subtitle 2"/>
          <p:cNvSpPr>
            <a:spLocks noGrp="1"/>
          </p:cNvSpPr>
          <p:nvPr>
            <p:ph type="subTitle" idx="1"/>
          </p:nvPr>
        </p:nvSpPr>
        <p:spPr>
          <a:xfrm>
            <a:off x="683568" y="3692624"/>
            <a:ext cx="6400800" cy="1752600"/>
          </a:xfrm>
        </p:spPr>
        <p:txBody>
          <a:bodyPr>
            <a:normAutofit/>
          </a:bodyPr>
          <a:lstStyle>
            <a:lvl1pPr marL="0" indent="0" algn="l">
              <a:buNone/>
              <a:defRPr sz="2800">
                <a:solidFill>
                  <a:srgbClr val="0023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nl-BE" dirty="0"/>
          </a:p>
        </p:txBody>
      </p:sp>
      <p:sp>
        <p:nvSpPr>
          <p:cNvPr id="4" name="Date Placeholder 3"/>
          <p:cNvSpPr>
            <a:spLocks noGrp="1"/>
          </p:cNvSpPr>
          <p:nvPr>
            <p:ph type="dt" sz="half" idx="10"/>
          </p:nvPr>
        </p:nvSpPr>
        <p:spPr/>
        <p:txBody>
          <a:bodyPr/>
          <a:lstStyle/>
          <a:p>
            <a:fld id="{E93D327D-DDB5-47E5-8EBE-CBB33E62C52C}" type="datetime1">
              <a:rPr lang="fr-BE" smtClean="0"/>
              <a:t>10-07-20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71509E29-EB08-41CF-8A63-5F0085EEBB4A}" type="slidenum">
              <a:rPr lang="fr-BE" smtClean="0"/>
              <a:t>‹#›</a:t>
            </a:fld>
            <a:endParaRPr lang="fr-BE"/>
          </a:p>
        </p:txBody>
      </p:sp>
    </p:spTree>
    <p:extLst>
      <p:ext uri="{BB962C8B-B14F-4D97-AF65-F5344CB8AC3E}">
        <p14:creationId xmlns:p14="http://schemas.microsoft.com/office/powerpoint/2010/main" val="5041551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800" b="0"/>
            </a:lvl1pPr>
          </a:lstStyle>
          <a:p>
            <a:r>
              <a:rPr lang="fr-FR" smtClean="0"/>
              <a:t>Modifiez le style du titre</a:t>
            </a:r>
            <a:endParaRPr lang="nl-BE" dirty="0"/>
          </a:p>
        </p:txBody>
      </p:sp>
      <p:sp>
        <p:nvSpPr>
          <p:cNvPr id="3" name="Content Placeholder 2"/>
          <p:cNvSpPr>
            <a:spLocks noGrp="1"/>
          </p:cNvSpPr>
          <p:nvPr>
            <p:ph idx="1"/>
          </p:nvPr>
        </p:nvSpPr>
        <p:spPr>
          <a:xfrm>
            <a:off x="3575050" y="273050"/>
            <a:ext cx="5111750"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BE"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91AEEB0-0D84-47DB-86AE-BD0F53537718}" type="datetime1">
              <a:rPr lang="fr-BE" smtClean="0"/>
              <a:t>10-07-20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71509E29-EB08-41CF-8A63-5F0085EEBB4A}" type="slidenum">
              <a:rPr lang="fr-BE" smtClean="0"/>
              <a:t>‹#›</a:t>
            </a:fld>
            <a:endParaRPr lang="fr-BE"/>
          </a:p>
        </p:txBody>
      </p:sp>
    </p:spTree>
    <p:extLst>
      <p:ext uri="{BB962C8B-B14F-4D97-AF65-F5344CB8AC3E}">
        <p14:creationId xmlns:p14="http://schemas.microsoft.com/office/powerpoint/2010/main" val="126170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content+fig eHealt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nl-BE" dirty="0"/>
          </a:p>
        </p:txBody>
      </p:sp>
      <p:sp>
        <p:nvSpPr>
          <p:cNvPr id="3" name="Date Placeholder 2"/>
          <p:cNvSpPr>
            <a:spLocks noGrp="1"/>
          </p:cNvSpPr>
          <p:nvPr>
            <p:ph type="dt" sz="half" idx="10"/>
          </p:nvPr>
        </p:nvSpPr>
        <p:spPr/>
        <p:txBody>
          <a:bodyPr/>
          <a:lstStyle/>
          <a:p>
            <a:fld id="{F9FEBBCD-32D2-492A-B025-994A07BD8022}" type="datetime1">
              <a:rPr lang="fr-BE" smtClean="0"/>
              <a:t>10-07-20</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71509E29-EB08-41CF-8A63-5F0085EEBB4A}" type="slidenum">
              <a:rPr lang="fr-BE" smtClean="0"/>
              <a:t>‹#›</a:t>
            </a:fld>
            <a:endParaRPr lang="fr-BE"/>
          </a:p>
        </p:txBody>
      </p:sp>
      <p:pic>
        <p:nvPicPr>
          <p:cNvPr id="1026" name="Picture 2" descr="C:\Users\tvdb\Pictures\Smals\Laur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4864"/>
            <a:ext cx="2448272" cy="412289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3"/>
          </p:nvPr>
        </p:nvSpPr>
        <p:spPr>
          <a:xfrm>
            <a:off x="2771775" y="1700213"/>
            <a:ext cx="5976938" cy="41767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BE" dirty="0"/>
          </a:p>
        </p:txBody>
      </p:sp>
    </p:spTree>
    <p:extLst>
      <p:ext uri="{BB962C8B-B14F-4D97-AF65-F5344CB8AC3E}">
        <p14:creationId xmlns:p14="http://schemas.microsoft.com/office/powerpoint/2010/main" val="2012860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content+fig F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nl-BE" dirty="0"/>
          </a:p>
        </p:txBody>
      </p:sp>
      <p:sp>
        <p:nvSpPr>
          <p:cNvPr id="3" name="Date Placeholder 2"/>
          <p:cNvSpPr>
            <a:spLocks noGrp="1"/>
          </p:cNvSpPr>
          <p:nvPr>
            <p:ph type="dt" sz="half" idx="10"/>
          </p:nvPr>
        </p:nvSpPr>
        <p:spPr/>
        <p:txBody>
          <a:bodyPr/>
          <a:lstStyle/>
          <a:p>
            <a:fld id="{F640F5FB-336C-4A42-8118-ED867480364D}" type="datetime1">
              <a:rPr lang="fr-BE" smtClean="0"/>
              <a:t>10-07-20</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71509E29-EB08-41CF-8A63-5F0085EEBB4A}" type="slidenum">
              <a:rPr lang="fr-BE" smtClean="0"/>
              <a:t>‹#›</a:t>
            </a:fld>
            <a:endParaRPr lang="fr-BE"/>
          </a:p>
        </p:txBody>
      </p:sp>
      <p:sp>
        <p:nvSpPr>
          <p:cNvPr id="7" name="Text Placeholder 6"/>
          <p:cNvSpPr>
            <a:spLocks noGrp="1"/>
          </p:cNvSpPr>
          <p:nvPr>
            <p:ph type="body" sz="quarter" idx="13"/>
          </p:nvPr>
        </p:nvSpPr>
        <p:spPr>
          <a:xfrm>
            <a:off x="467544" y="1700213"/>
            <a:ext cx="5976938" cy="41767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BE" dirty="0"/>
          </a:p>
        </p:txBody>
      </p:sp>
      <p:pic>
        <p:nvPicPr>
          <p:cNvPr id="2050" name="Picture 2" descr="C:\Users\tvdb\Pictures\Smals\Yassin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844824"/>
            <a:ext cx="2381250"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236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content+fig So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nl-BE" dirty="0"/>
          </a:p>
        </p:txBody>
      </p:sp>
      <p:sp>
        <p:nvSpPr>
          <p:cNvPr id="3" name="Date Placeholder 2"/>
          <p:cNvSpPr>
            <a:spLocks noGrp="1"/>
          </p:cNvSpPr>
          <p:nvPr>
            <p:ph type="dt" sz="half" idx="10"/>
          </p:nvPr>
        </p:nvSpPr>
        <p:spPr/>
        <p:txBody>
          <a:bodyPr/>
          <a:lstStyle/>
          <a:p>
            <a:fld id="{08A81D9A-DDDB-4675-B174-60C9CB1438CA}" type="datetime1">
              <a:rPr lang="fr-BE" smtClean="0"/>
              <a:t>10-07-20</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71509E29-EB08-41CF-8A63-5F0085EEBB4A}" type="slidenum">
              <a:rPr lang="fr-BE" smtClean="0"/>
              <a:t>‹#›</a:t>
            </a:fld>
            <a:endParaRPr lang="fr-BE"/>
          </a:p>
        </p:txBody>
      </p:sp>
      <p:sp>
        <p:nvSpPr>
          <p:cNvPr id="7" name="Text Placeholder 6"/>
          <p:cNvSpPr>
            <a:spLocks noGrp="1"/>
          </p:cNvSpPr>
          <p:nvPr>
            <p:ph type="body" sz="quarter" idx="13"/>
          </p:nvPr>
        </p:nvSpPr>
        <p:spPr>
          <a:xfrm>
            <a:off x="467270" y="1700213"/>
            <a:ext cx="5976938" cy="41767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BE" dirty="0"/>
          </a:p>
        </p:txBody>
      </p:sp>
      <p:pic>
        <p:nvPicPr>
          <p:cNvPr id="3074" name="Picture 2" descr="C:\Users\tvdb\Pictures\Smals\Lu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1867247"/>
            <a:ext cx="2381250"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23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nl-BE"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BE" dirty="0"/>
          </a:p>
        </p:txBody>
      </p:sp>
      <p:sp>
        <p:nvSpPr>
          <p:cNvPr id="4" name="Date Placeholder 3"/>
          <p:cNvSpPr>
            <a:spLocks noGrp="1"/>
          </p:cNvSpPr>
          <p:nvPr>
            <p:ph type="dt" sz="half" idx="10"/>
          </p:nvPr>
        </p:nvSpPr>
        <p:spPr/>
        <p:txBody>
          <a:bodyPr/>
          <a:lstStyle/>
          <a:p>
            <a:fld id="{E03BA157-ECBD-4E06-A066-50813BBB9AF6}" type="datetime1">
              <a:rPr lang="fr-BE" smtClean="0"/>
              <a:t>10-07-20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71509E29-EB08-41CF-8A63-5F0085EEBB4A}" type="slidenum">
              <a:rPr lang="fr-BE" smtClean="0"/>
              <a:t>‹#›</a:t>
            </a:fld>
            <a:endParaRPr lang="fr-BE"/>
          </a:p>
        </p:txBody>
      </p:sp>
    </p:spTree>
    <p:extLst>
      <p:ext uri="{BB962C8B-B14F-4D97-AF65-F5344CB8AC3E}">
        <p14:creationId xmlns:p14="http://schemas.microsoft.com/office/powerpoint/2010/main" val="331143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lor and Content white">
    <p:bg>
      <p:bgPr>
        <a:gradFill flip="none" rotWithShape="1">
          <a:gsLst>
            <a:gs pos="0">
              <a:srgbClr val="57B7CB"/>
            </a:gs>
            <a:gs pos="100000">
              <a:schemeClr val="bg1"/>
            </a:gs>
            <a:gs pos="30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nl-BE"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BE" dirty="0"/>
          </a:p>
        </p:txBody>
      </p:sp>
      <p:sp>
        <p:nvSpPr>
          <p:cNvPr id="4" name="Date Placeholder 3"/>
          <p:cNvSpPr>
            <a:spLocks noGrp="1"/>
          </p:cNvSpPr>
          <p:nvPr>
            <p:ph type="dt" sz="half" idx="10"/>
          </p:nvPr>
        </p:nvSpPr>
        <p:spPr/>
        <p:txBody>
          <a:bodyPr/>
          <a:lstStyle/>
          <a:p>
            <a:fld id="{78EF607F-D7D7-4D4E-8DF1-34E05C3B8167}" type="datetime1">
              <a:rPr lang="fr-BE" smtClean="0"/>
              <a:t>10-07-20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71509E29-EB08-41CF-8A63-5F0085EEBB4A}" type="slidenum">
              <a:rPr lang="fr-BE" smtClean="0"/>
              <a:t>‹#›</a:t>
            </a:fld>
            <a:endParaRPr lang="fr-BE"/>
          </a:p>
        </p:txBody>
      </p:sp>
    </p:spTree>
    <p:extLst>
      <p:ext uri="{BB962C8B-B14F-4D97-AF65-F5344CB8AC3E}">
        <p14:creationId xmlns:p14="http://schemas.microsoft.com/office/powerpoint/2010/main" val="356595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nl-BE"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BE"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BE" dirty="0"/>
          </a:p>
        </p:txBody>
      </p:sp>
      <p:sp>
        <p:nvSpPr>
          <p:cNvPr id="5" name="Date Placeholder 4"/>
          <p:cNvSpPr>
            <a:spLocks noGrp="1"/>
          </p:cNvSpPr>
          <p:nvPr>
            <p:ph type="dt" sz="half" idx="10"/>
          </p:nvPr>
        </p:nvSpPr>
        <p:spPr/>
        <p:txBody>
          <a:bodyPr/>
          <a:lstStyle/>
          <a:p>
            <a:fld id="{BEFAFF25-AFB2-4E93-A6E4-7680AB85718F}" type="datetime1">
              <a:rPr lang="fr-BE" smtClean="0"/>
              <a:t>10-07-20</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71509E29-EB08-41CF-8A63-5F0085EEBB4A}" type="slidenum">
              <a:rPr lang="fr-BE" smtClean="0"/>
              <a:t>‹#›</a:t>
            </a:fld>
            <a:endParaRPr lang="fr-BE"/>
          </a:p>
        </p:txBody>
      </p:sp>
    </p:spTree>
    <p:extLst>
      <p:ext uri="{BB962C8B-B14F-4D97-AF65-F5344CB8AC3E}">
        <p14:creationId xmlns:p14="http://schemas.microsoft.com/office/powerpoint/2010/main" val="324317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rgbClr val="CC33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BE"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CC33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BE" dirty="0"/>
          </a:p>
        </p:txBody>
      </p:sp>
      <p:sp>
        <p:nvSpPr>
          <p:cNvPr id="7" name="Date Placeholder 6"/>
          <p:cNvSpPr>
            <a:spLocks noGrp="1"/>
          </p:cNvSpPr>
          <p:nvPr>
            <p:ph type="dt" sz="half" idx="10"/>
          </p:nvPr>
        </p:nvSpPr>
        <p:spPr/>
        <p:txBody>
          <a:bodyPr/>
          <a:lstStyle/>
          <a:p>
            <a:fld id="{45CC16AE-97CF-4862-9743-3DE165132A5E}" type="datetime1">
              <a:rPr lang="fr-BE" smtClean="0"/>
              <a:t>10-07-20</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71509E29-EB08-41CF-8A63-5F0085EEBB4A}" type="slidenum">
              <a:rPr lang="fr-BE" smtClean="0"/>
              <a:t>‹#›</a:t>
            </a:fld>
            <a:endParaRPr lang="fr-BE"/>
          </a:p>
        </p:txBody>
      </p:sp>
    </p:spTree>
    <p:extLst>
      <p:ext uri="{BB962C8B-B14F-4D97-AF65-F5344CB8AC3E}">
        <p14:creationId xmlns:p14="http://schemas.microsoft.com/office/powerpoint/2010/main" val="3658428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nl-BE" dirty="0"/>
          </a:p>
        </p:txBody>
      </p:sp>
      <p:sp>
        <p:nvSpPr>
          <p:cNvPr id="3" name="Date Placeholder 2"/>
          <p:cNvSpPr>
            <a:spLocks noGrp="1"/>
          </p:cNvSpPr>
          <p:nvPr>
            <p:ph type="dt" sz="half" idx="10"/>
          </p:nvPr>
        </p:nvSpPr>
        <p:spPr/>
        <p:txBody>
          <a:bodyPr/>
          <a:lstStyle/>
          <a:p>
            <a:fld id="{7315BEDB-29B5-4924-B1F3-E9EA3460464C}" type="datetime1">
              <a:rPr lang="fr-BE" smtClean="0"/>
              <a:t>10-07-20</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71509E29-EB08-41CF-8A63-5F0085EEBB4A}" type="slidenum">
              <a:rPr lang="fr-BE" smtClean="0"/>
              <a:t>‹#›</a:t>
            </a:fld>
            <a:endParaRPr lang="fr-BE"/>
          </a:p>
        </p:txBody>
      </p:sp>
    </p:spTree>
    <p:extLst>
      <p:ext uri="{BB962C8B-B14F-4D97-AF65-F5344CB8AC3E}">
        <p14:creationId xmlns:p14="http://schemas.microsoft.com/office/powerpoint/2010/main" val="333166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o titl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9482F-F002-4480-B9EE-78AD160F4A21}" type="datetime1">
              <a:rPr lang="fr-BE" smtClean="0"/>
              <a:t>10-07-20</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71509E29-EB08-41CF-8A63-5F0085EEBB4A}" type="slidenum">
              <a:rPr lang="fr-BE" smtClean="0"/>
              <a:t>‹#›</a:t>
            </a:fld>
            <a:endParaRPr lang="fr-BE"/>
          </a:p>
        </p:txBody>
      </p:sp>
    </p:spTree>
    <p:extLst>
      <p:ext uri="{BB962C8B-B14F-4D97-AF65-F5344CB8AC3E}">
        <p14:creationId xmlns:p14="http://schemas.microsoft.com/office/powerpoint/2010/main" val="1370699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lide 100%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lvl1pPr>
              <a:defRPr>
                <a:solidFill>
                  <a:srgbClr val="002360"/>
                </a:solidFill>
              </a:defRPr>
            </a:lvl1pPr>
          </a:lstStyle>
          <a:p>
            <a:r>
              <a:rPr lang="fr-FR" smtClean="0"/>
              <a:t>Modifiez le style du titre</a:t>
            </a:r>
            <a:endParaRPr lang="nl-BE"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BE" dirty="0"/>
          </a:p>
        </p:txBody>
      </p:sp>
      <p:sp>
        <p:nvSpPr>
          <p:cNvPr id="4" name="Date Placeholder 3"/>
          <p:cNvSpPr>
            <a:spLocks noGrp="1"/>
          </p:cNvSpPr>
          <p:nvPr>
            <p:ph type="dt" sz="half" idx="10"/>
          </p:nvPr>
        </p:nvSpPr>
        <p:spPr/>
        <p:txBody>
          <a:bodyPr/>
          <a:lstStyle/>
          <a:p>
            <a:fld id="{F51ADC0F-20B8-4A6C-9F4A-8C9921471706}" type="datetime1">
              <a:rPr lang="fr-BE" smtClean="0"/>
              <a:t>10-07-20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71509E29-EB08-41CF-8A63-5F0085EEBB4A}" type="slidenum">
              <a:rPr lang="fr-BE" smtClean="0"/>
              <a:t>‹#›</a:t>
            </a:fld>
            <a:endParaRPr lang="fr-BE"/>
          </a:p>
        </p:txBody>
      </p:sp>
      <p:cxnSp>
        <p:nvCxnSpPr>
          <p:cNvPr id="8" name="Straight Connector 7"/>
          <p:cNvCxnSpPr/>
          <p:nvPr/>
        </p:nvCxnSpPr>
        <p:spPr>
          <a:xfrm>
            <a:off x="467544" y="1484784"/>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061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content 0% color+3fi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lvl1pPr>
              <a:defRPr>
                <a:solidFill>
                  <a:srgbClr val="002360"/>
                </a:solidFill>
              </a:defRPr>
            </a:lvl1pPr>
          </a:lstStyle>
          <a:p>
            <a:r>
              <a:rPr lang="fr-FR" smtClean="0"/>
              <a:t>Modifiez le style du titre</a:t>
            </a:r>
            <a:endParaRPr lang="nl-BE"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BE" dirty="0"/>
          </a:p>
        </p:txBody>
      </p:sp>
      <p:sp>
        <p:nvSpPr>
          <p:cNvPr id="4" name="Date Placeholder 3"/>
          <p:cNvSpPr>
            <a:spLocks noGrp="1"/>
          </p:cNvSpPr>
          <p:nvPr>
            <p:ph type="dt" sz="half" idx="10"/>
          </p:nvPr>
        </p:nvSpPr>
        <p:spPr/>
        <p:txBody>
          <a:bodyPr/>
          <a:lstStyle/>
          <a:p>
            <a:fld id="{EF9459C4-A838-4BCE-853D-D4EF1A878EA3}" type="datetime1">
              <a:rPr lang="fr-BE" smtClean="0"/>
              <a:t>10-07-20</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71509E29-EB08-41CF-8A63-5F0085EEBB4A}" type="slidenum">
              <a:rPr lang="fr-BE" smtClean="0"/>
              <a:t>‹#›</a:t>
            </a:fld>
            <a:endParaRPr lang="fr-BE"/>
          </a:p>
        </p:txBody>
      </p:sp>
      <p:cxnSp>
        <p:nvCxnSpPr>
          <p:cNvPr id="8" name="Straight Connector 7"/>
          <p:cNvCxnSpPr/>
          <p:nvPr/>
        </p:nvCxnSpPr>
        <p:spPr>
          <a:xfrm>
            <a:off x="467544" y="1484784"/>
            <a:ext cx="8208912"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C:\Users\tvdb\Desktop\3imageSma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373216"/>
            <a:ext cx="2245454" cy="1605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8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7B7CB"/>
            </a:gs>
            <a:gs pos="100000">
              <a:schemeClr val="bg1"/>
            </a:gs>
            <a:gs pos="90000">
              <a:schemeClr val="bg1"/>
            </a:gs>
          </a:gsLst>
          <a:lin ang="5400000" scaled="1"/>
          <a:tileRect/>
        </a:gradFill>
        <a:effectLst/>
      </p:bgPr>
    </p:bg>
    <p:spTree>
      <p:nvGrpSpPr>
        <p:cNvPr id="1" name=""/>
        <p:cNvGrpSpPr/>
        <p:nvPr/>
      </p:nvGrpSpPr>
      <p:grpSpPr>
        <a:xfrm>
          <a:off x="0" y="0"/>
          <a:ext cx="0" cy="0"/>
          <a:chOff x="0" y="0"/>
          <a:chExt cx="0" cy="0"/>
        </a:xfrm>
      </p:grpSpPr>
      <p:sp>
        <p:nvSpPr>
          <p:cNvPr id="9" name="Freeform 8"/>
          <p:cNvSpPr>
            <a:spLocks noChangeAspect="1"/>
          </p:cNvSpPr>
          <p:nvPr/>
        </p:nvSpPr>
        <p:spPr>
          <a:xfrm>
            <a:off x="7812360" y="6093296"/>
            <a:ext cx="1317962" cy="790779"/>
          </a:xfrm>
          <a:custGeom>
            <a:avLst/>
            <a:gdLst>
              <a:gd name="connsiteX0" fmla="*/ 0 w 2524836"/>
              <a:gd name="connsiteY0" fmla="*/ 1460310 h 1514901"/>
              <a:gd name="connsiteX1" fmla="*/ 600501 w 2524836"/>
              <a:gd name="connsiteY1" fmla="*/ 0 h 1514901"/>
              <a:gd name="connsiteX2" fmla="*/ 2524836 w 2524836"/>
              <a:gd name="connsiteY2" fmla="*/ 736979 h 1514901"/>
              <a:gd name="connsiteX3" fmla="*/ 2524836 w 2524836"/>
              <a:gd name="connsiteY3" fmla="*/ 1514901 h 1514901"/>
              <a:gd name="connsiteX4" fmla="*/ 0 w 2524836"/>
              <a:gd name="connsiteY4" fmla="*/ 1460310 h 1514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836" h="1514901">
                <a:moveTo>
                  <a:pt x="0" y="1460310"/>
                </a:moveTo>
                <a:lnTo>
                  <a:pt x="600501" y="0"/>
                </a:lnTo>
                <a:lnTo>
                  <a:pt x="2524836" y="736979"/>
                </a:lnTo>
                <a:lnTo>
                  <a:pt x="2524836" y="1514901"/>
                </a:lnTo>
                <a:lnTo>
                  <a:pt x="0" y="1460310"/>
                </a:lnTo>
                <a:close/>
              </a:path>
            </a:pathLst>
          </a:custGeom>
          <a:solidFill>
            <a:srgbClr val="B1027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 name="Title Placeholder 1"/>
          <p:cNvSpPr>
            <a:spLocks noGrp="1"/>
          </p:cNvSpPr>
          <p:nvPr>
            <p:ph type="title"/>
          </p:nvPr>
        </p:nvSpPr>
        <p:spPr>
          <a:xfrm>
            <a:off x="457199" y="127414"/>
            <a:ext cx="8467449" cy="1290224"/>
          </a:xfrm>
          <a:prstGeom prst="rect">
            <a:avLst/>
          </a:prstGeom>
        </p:spPr>
        <p:txBody>
          <a:bodyPr vert="horz" lIns="91440" tIns="45720" rIns="91440" bIns="45720" rtlCol="0" anchor="ctr">
            <a:normAutofit/>
          </a:bodyPr>
          <a:lstStyle/>
          <a:p>
            <a:r>
              <a:rPr lang="fr-FR" smtClean="0"/>
              <a:t>Modifiez le style du titre</a:t>
            </a:r>
            <a:endParaRPr lang="nl-BE" dirty="0"/>
          </a:p>
        </p:txBody>
      </p:sp>
      <p:sp>
        <p:nvSpPr>
          <p:cNvPr id="3" name="Text Placeholder 2"/>
          <p:cNvSpPr>
            <a:spLocks noGrp="1"/>
          </p:cNvSpPr>
          <p:nvPr>
            <p:ph type="body" idx="1"/>
          </p:nvPr>
        </p:nvSpPr>
        <p:spPr>
          <a:xfrm>
            <a:off x="457199" y="1700808"/>
            <a:ext cx="8467449" cy="4425355"/>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nl-BE" dirty="0"/>
          </a:p>
        </p:txBody>
      </p:sp>
      <p:sp>
        <p:nvSpPr>
          <p:cNvPr id="4" name="Date Placeholder 3"/>
          <p:cNvSpPr>
            <a:spLocks noGrp="1"/>
          </p:cNvSpPr>
          <p:nvPr>
            <p:ph type="dt" sz="half" idx="2"/>
          </p:nvPr>
        </p:nvSpPr>
        <p:spPr>
          <a:xfrm>
            <a:off x="3851920" y="6376243"/>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CB972CEE-7299-48CE-89DB-794CBD150810}" type="datetime1">
              <a:rPr lang="fr-BE" smtClean="0"/>
              <a:t>10-07-20</a:t>
            </a:fld>
            <a:endParaRPr lang="fr-BE"/>
          </a:p>
        </p:txBody>
      </p:sp>
      <p:sp>
        <p:nvSpPr>
          <p:cNvPr id="5" name="Footer Placeholder 4"/>
          <p:cNvSpPr>
            <a:spLocks noGrp="1"/>
          </p:cNvSpPr>
          <p:nvPr>
            <p:ph type="ftr" sz="quarter" idx="3"/>
          </p:nvPr>
        </p:nvSpPr>
        <p:spPr>
          <a:xfrm>
            <a:off x="395536" y="6381328"/>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fr-BE"/>
          </a:p>
        </p:txBody>
      </p:sp>
      <p:pic>
        <p:nvPicPr>
          <p:cNvPr id="1026" name="Picture 2" descr="C:\Users\tvdb\Desktop\Smals ICT for society.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7544" y="6309320"/>
            <a:ext cx="984073"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a:xfrm>
            <a:off x="6553200" y="6309320"/>
            <a:ext cx="2339280" cy="412155"/>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71509E29-EB08-41CF-8A63-5F0085EEBB4A}" type="slidenum">
              <a:rPr lang="fr-BE" smtClean="0"/>
              <a:t>‹#›</a:t>
            </a:fld>
            <a:endParaRPr lang="fr-BE"/>
          </a:p>
        </p:txBody>
      </p:sp>
    </p:spTree>
    <p:extLst>
      <p:ext uri="{BB962C8B-B14F-4D97-AF65-F5344CB8AC3E}">
        <p14:creationId xmlns:p14="http://schemas.microsoft.com/office/powerpoint/2010/main" val="2557048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rgbClr val="00236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rgbClr val="0023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23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23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23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use.smals.b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hyperlink" Target="https://reuse.smals.b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ict-reuse.be/fr/catalogue" TargetMode="Externa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51.png"/><Relationship Id="rId4" Type="http://schemas.openxmlformats.org/officeDocument/2006/relationships/image" Target="../media/image48.emf"/></Relationships>
</file>

<file path=ppt/slides/_rels/slide2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48.emf"/></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48.emf"/></Relationships>
</file>

<file path=ppt/slides/_rels/slide2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4.emf"/><Relationship Id="rId4" Type="http://schemas.openxmlformats.org/officeDocument/2006/relationships/image" Target="../media/image4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8.emf"/><Relationship Id="rId4" Type="http://schemas.openxmlformats.org/officeDocument/2006/relationships/image" Target="../media/image48.emf"/></Relationships>
</file>

<file path=ppt/slides/_rels/slide3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8.emf"/><Relationship Id="rId4" Type="http://schemas.openxmlformats.org/officeDocument/2006/relationships/image" Target="../media/image48.emf"/></Relationships>
</file>

<file path=ppt/slides/_rels/slide3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1.emf"/><Relationship Id="rId4" Type="http://schemas.openxmlformats.org/officeDocument/2006/relationships/image" Target="../media/image48.emf"/></Relationships>
</file>

<file path=ppt/slides/_rels/slide3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1.emf"/><Relationship Id="rId4" Type="http://schemas.openxmlformats.org/officeDocument/2006/relationships/image" Target="../media/image48.emf"/></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hyperlink" Target="https://www.ict-reuse.b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mailto:info@ict-reuse.be" TargetMode="External"/><Relationship Id="rId4" Type="http://schemas.openxmlformats.org/officeDocument/2006/relationships/hyperlink" Target="https://competencycenters.intranext.smals.be/ReUse/Pages/default.aspx"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info@ict-reuse.b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8.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gif"/><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5840" y="1238895"/>
            <a:ext cx="7772400" cy="1470025"/>
          </a:xfrm>
        </p:spPr>
        <p:txBody>
          <a:bodyPr/>
          <a:lstStyle/>
          <a:p>
            <a:r>
              <a:rPr lang="fr-BE" dirty="0" smtClean="0"/>
              <a:t>Software </a:t>
            </a:r>
            <a:r>
              <a:rPr lang="fr-BE" dirty="0" err="1" smtClean="0"/>
              <a:t>ReUse</a:t>
            </a:r>
            <a:endParaRPr lang="fr-BE" dirty="0"/>
          </a:p>
        </p:txBody>
      </p:sp>
      <p:sp>
        <p:nvSpPr>
          <p:cNvPr id="3" name="Subtitle 2"/>
          <p:cNvSpPr>
            <a:spLocks noGrp="1"/>
          </p:cNvSpPr>
          <p:nvPr>
            <p:ph type="subTitle" idx="1"/>
          </p:nvPr>
        </p:nvSpPr>
        <p:spPr/>
        <p:txBody>
          <a:bodyPr/>
          <a:lstStyle/>
          <a:p>
            <a:r>
              <a:rPr lang="fr-BE" dirty="0" smtClean="0"/>
              <a:t>Midi des Analystes – 25/10/2018</a:t>
            </a:r>
          </a:p>
        </p:txBody>
      </p:sp>
      <p:sp>
        <p:nvSpPr>
          <p:cNvPr id="4" name="Slide Number Placeholder 3"/>
          <p:cNvSpPr>
            <a:spLocks noGrp="1"/>
          </p:cNvSpPr>
          <p:nvPr>
            <p:ph type="sldNum" sz="quarter" idx="12"/>
          </p:nvPr>
        </p:nvSpPr>
        <p:spPr/>
        <p:txBody>
          <a:bodyPr/>
          <a:lstStyle/>
          <a:p>
            <a:fld id="{71509E29-EB08-41CF-8A63-5F0085EEBB4A}" type="slidenum">
              <a:rPr lang="fr-BE" smtClean="0"/>
              <a:t>1</a:t>
            </a:fld>
            <a:endParaRPr lang="fr-BE"/>
          </a:p>
        </p:txBody>
      </p:sp>
    </p:spTree>
    <p:extLst>
      <p:ext uri="{BB962C8B-B14F-4D97-AF65-F5344CB8AC3E}">
        <p14:creationId xmlns:p14="http://schemas.microsoft.com/office/powerpoint/2010/main" val="4205176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2379476" y="5934670"/>
            <a:ext cx="4385047" cy="923330"/>
          </a:xfrm>
          <a:prstGeom prst="rect">
            <a:avLst/>
          </a:prstGeom>
          <a:noFill/>
        </p:spPr>
        <p:txBody>
          <a:bodyPr wrap="none" rtlCol="0">
            <a:spAutoFit/>
          </a:bodyPr>
          <a:lstStyle/>
          <a:p>
            <a:r>
              <a:rPr lang="fr-BE" sz="5400" u="sng" dirty="0" smtClean="0">
                <a:solidFill>
                  <a:schemeClr val="tx2"/>
                </a:solidFill>
                <a:hlinkClick r:id="rId3"/>
              </a:rPr>
              <a:t>reuse.smals.be</a:t>
            </a:r>
            <a:endParaRPr lang="fr-BE" sz="5400" u="sng" dirty="0">
              <a:solidFill>
                <a:schemeClr val="tx2"/>
              </a:solidFill>
            </a:endParaRPr>
          </a:p>
        </p:txBody>
      </p:sp>
      <p:sp>
        <p:nvSpPr>
          <p:cNvPr id="2" name="Slide Number Placeholder 1"/>
          <p:cNvSpPr>
            <a:spLocks noGrp="1"/>
          </p:cNvSpPr>
          <p:nvPr>
            <p:ph type="sldNum" sz="quarter" idx="12"/>
          </p:nvPr>
        </p:nvSpPr>
        <p:spPr/>
        <p:txBody>
          <a:bodyPr/>
          <a:lstStyle/>
          <a:p>
            <a:fld id="{71509E29-EB08-41CF-8A63-5F0085EEBB4A}" type="slidenum">
              <a:rPr lang="fr-BE" smtClean="0"/>
              <a:t>10</a:t>
            </a:fld>
            <a:endParaRPr lang="fr-BE"/>
          </a:p>
        </p:txBody>
      </p:sp>
      <p:pic>
        <p:nvPicPr>
          <p:cNvPr id="4" name="Picture 3"/>
          <p:cNvPicPr>
            <a:picLocks noChangeAspect="1"/>
          </p:cNvPicPr>
          <p:nvPr/>
        </p:nvPicPr>
        <p:blipFill>
          <a:blip r:embed="rId4"/>
          <a:stretch>
            <a:fillRect/>
          </a:stretch>
        </p:blipFill>
        <p:spPr>
          <a:xfrm>
            <a:off x="0" y="1"/>
            <a:ext cx="9144000" cy="5696132"/>
          </a:xfrm>
          <a:prstGeom prst="rect">
            <a:avLst/>
          </a:prstGeom>
        </p:spPr>
      </p:pic>
    </p:spTree>
    <p:extLst>
      <p:ext uri="{BB962C8B-B14F-4D97-AF65-F5344CB8AC3E}">
        <p14:creationId xmlns:p14="http://schemas.microsoft.com/office/powerpoint/2010/main" val="25656490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79476" y="5934670"/>
            <a:ext cx="4385047" cy="923330"/>
          </a:xfrm>
          <a:prstGeom prst="rect">
            <a:avLst/>
          </a:prstGeom>
          <a:noFill/>
        </p:spPr>
        <p:txBody>
          <a:bodyPr wrap="none" rtlCol="0">
            <a:spAutoFit/>
          </a:bodyPr>
          <a:lstStyle/>
          <a:p>
            <a:r>
              <a:rPr lang="fr-BE" sz="5400" u="sng" dirty="0" smtClean="0">
                <a:solidFill>
                  <a:schemeClr val="tx2"/>
                </a:solidFill>
                <a:hlinkClick r:id="rId3"/>
              </a:rPr>
              <a:t>reuse.smals.be</a:t>
            </a:r>
            <a:endParaRPr lang="fr-BE" sz="5400" u="sng" dirty="0">
              <a:solidFill>
                <a:schemeClr val="tx2"/>
              </a:solidFill>
            </a:endParaRPr>
          </a:p>
        </p:txBody>
      </p:sp>
      <p:sp>
        <p:nvSpPr>
          <p:cNvPr id="2" name="Slide Number Placeholder 1"/>
          <p:cNvSpPr>
            <a:spLocks noGrp="1"/>
          </p:cNvSpPr>
          <p:nvPr>
            <p:ph type="sldNum" sz="quarter" idx="12"/>
          </p:nvPr>
        </p:nvSpPr>
        <p:spPr/>
        <p:txBody>
          <a:bodyPr/>
          <a:lstStyle/>
          <a:p>
            <a:fld id="{71509E29-EB08-41CF-8A63-5F0085EEBB4A}" type="slidenum">
              <a:rPr lang="fr-BE" smtClean="0"/>
              <a:t>11</a:t>
            </a:fld>
            <a:endParaRPr lang="fr-BE"/>
          </a:p>
        </p:txBody>
      </p:sp>
      <p:pic>
        <p:nvPicPr>
          <p:cNvPr id="5" name="Picture 4"/>
          <p:cNvPicPr>
            <a:picLocks noChangeAspect="1"/>
          </p:cNvPicPr>
          <p:nvPr/>
        </p:nvPicPr>
        <p:blipFill>
          <a:blip r:embed="rId4"/>
          <a:stretch>
            <a:fillRect/>
          </a:stretch>
        </p:blipFill>
        <p:spPr>
          <a:xfrm>
            <a:off x="2379476" y="128092"/>
            <a:ext cx="5755426" cy="6574908"/>
          </a:xfrm>
          <a:prstGeom prst="rect">
            <a:avLst/>
          </a:prstGeom>
        </p:spPr>
      </p:pic>
      <p:sp>
        <p:nvSpPr>
          <p:cNvPr id="6" name="Rectangle 5"/>
          <p:cNvSpPr/>
          <p:nvPr/>
        </p:nvSpPr>
        <p:spPr>
          <a:xfrm>
            <a:off x="395536" y="1484784"/>
            <a:ext cx="1728192" cy="461665"/>
          </a:xfrm>
          <a:prstGeom prst="rect">
            <a:avLst/>
          </a:prstGeom>
        </p:spPr>
        <p:txBody>
          <a:bodyPr wrap="square">
            <a:spAutoFit/>
          </a:bodyPr>
          <a:lstStyle/>
          <a:p>
            <a:r>
              <a:rPr lang="fr-BE" sz="2400" u="sng" dirty="0" smtClean="0">
                <a:solidFill>
                  <a:schemeClr val="tx2"/>
                </a:solidFill>
                <a:hlinkClick r:id="rId5"/>
              </a:rPr>
              <a:t>Ict-reuse.be</a:t>
            </a:r>
            <a:endParaRPr lang="fr-BE" sz="2400" u="sng" dirty="0">
              <a:solidFill>
                <a:schemeClr val="tx2"/>
              </a:solidFill>
            </a:endParaRPr>
          </a:p>
        </p:txBody>
      </p:sp>
    </p:spTree>
    <p:extLst>
      <p:ext uri="{BB962C8B-B14F-4D97-AF65-F5344CB8AC3E}">
        <p14:creationId xmlns:p14="http://schemas.microsoft.com/office/powerpoint/2010/main" val="3596182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509E29-EB08-41CF-8A63-5F0085EEBB4A}" type="slidenum">
              <a:rPr lang="fr-BE" smtClean="0"/>
              <a:t>12</a:t>
            </a:fld>
            <a:endParaRPr lang="fr-BE"/>
          </a:p>
        </p:txBody>
      </p:sp>
      <p:pic>
        <p:nvPicPr>
          <p:cNvPr id="6" name="Picture 5"/>
          <p:cNvPicPr>
            <a:picLocks noChangeAspect="1"/>
          </p:cNvPicPr>
          <p:nvPr/>
        </p:nvPicPr>
        <p:blipFill>
          <a:blip r:embed="rId3"/>
          <a:stretch>
            <a:fillRect/>
          </a:stretch>
        </p:blipFill>
        <p:spPr>
          <a:xfrm>
            <a:off x="467544" y="0"/>
            <a:ext cx="8044286" cy="6858000"/>
          </a:xfrm>
          <a:prstGeom prst="rect">
            <a:avLst/>
          </a:prstGeom>
        </p:spPr>
      </p:pic>
    </p:spTree>
    <p:extLst>
      <p:ext uri="{BB962C8B-B14F-4D97-AF65-F5344CB8AC3E}">
        <p14:creationId xmlns:p14="http://schemas.microsoft.com/office/powerpoint/2010/main" val="2696462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509E29-EB08-41CF-8A63-5F0085EEBB4A}" type="slidenum">
              <a:rPr lang="fr-BE" smtClean="0"/>
              <a:t>13</a:t>
            </a:fld>
            <a:endParaRPr lang="fr-BE"/>
          </a:p>
        </p:txBody>
      </p:sp>
      <p:pic>
        <p:nvPicPr>
          <p:cNvPr id="2" name="Picture 1"/>
          <p:cNvPicPr>
            <a:picLocks noChangeAspect="1"/>
          </p:cNvPicPr>
          <p:nvPr/>
        </p:nvPicPr>
        <p:blipFill>
          <a:blip r:embed="rId3"/>
          <a:stretch>
            <a:fillRect/>
          </a:stretch>
        </p:blipFill>
        <p:spPr>
          <a:xfrm>
            <a:off x="1822926" y="112959"/>
            <a:ext cx="5989434" cy="6632081"/>
          </a:xfrm>
          <a:prstGeom prst="rect">
            <a:avLst/>
          </a:prstGeom>
        </p:spPr>
      </p:pic>
    </p:spTree>
    <p:extLst>
      <p:ext uri="{BB962C8B-B14F-4D97-AF65-F5344CB8AC3E}">
        <p14:creationId xmlns:p14="http://schemas.microsoft.com/office/powerpoint/2010/main" val="557953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509E29-EB08-41CF-8A63-5F0085EEBB4A}" type="slidenum">
              <a:rPr lang="fr-BE" smtClean="0"/>
              <a:t>14</a:t>
            </a:fld>
            <a:endParaRPr lang="fr-BE"/>
          </a:p>
        </p:txBody>
      </p:sp>
      <p:pic>
        <p:nvPicPr>
          <p:cNvPr id="5" name="Picture 4"/>
          <p:cNvPicPr>
            <a:picLocks noChangeAspect="1"/>
          </p:cNvPicPr>
          <p:nvPr/>
        </p:nvPicPr>
        <p:blipFill>
          <a:blip r:embed="rId3"/>
          <a:stretch>
            <a:fillRect/>
          </a:stretch>
        </p:blipFill>
        <p:spPr>
          <a:xfrm>
            <a:off x="582017" y="0"/>
            <a:ext cx="7950423" cy="6857999"/>
          </a:xfrm>
          <a:prstGeom prst="rect">
            <a:avLst/>
          </a:prstGeom>
        </p:spPr>
      </p:pic>
    </p:spTree>
    <p:extLst>
      <p:ext uri="{BB962C8B-B14F-4D97-AF65-F5344CB8AC3E}">
        <p14:creationId xmlns:p14="http://schemas.microsoft.com/office/powerpoint/2010/main" val="1140996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509E29-EB08-41CF-8A63-5F0085EEBB4A}" type="slidenum">
              <a:rPr lang="fr-BE" smtClean="0"/>
              <a:t>15</a:t>
            </a:fld>
            <a:endParaRPr lang="fr-BE"/>
          </a:p>
        </p:txBody>
      </p:sp>
      <p:pic>
        <p:nvPicPr>
          <p:cNvPr id="2" name="Picture 1"/>
          <p:cNvPicPr>
            <a:picLocks noChangeAspect="1"/>
          </p:cNvPicPr>
          <p:nvPr/>
        </p:nvPicPr>
        <p:blipFill>
          <a:blip r:embed="rId3"/>
          <a:stretch>
            <a:fillRect/>
          </a:stretch>
        </p:blipFill>
        <p:spPr>
          <a:xfrm>
            <a:off x="1880099" y="165368"/>
            <a:ext cx="5788245" cy="6527263"/>
          </a:xfrm>
          <a:prstGeom prst="rect">
            <a:avLst/>
          </a:prstGeom>
        </p:spPr>
      </p:pic>
    </p:spTree>
    <p:extLst>
      <p:ext uri="{BB962C8B-B14F-4D97-AF65-F5344CB8AC3E}">
        <p14:creationId xmlns:p14="http://schemas.microsoft.com/office/powerpoint/2010/main" val="1860628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7414"/>
            <a:ext cx="8467449" cy="1069263"/>
          </a:xfrm>
        </p:spPr>
        <p:txBody>
          <a:bodyPr/>
          <a:lstStyle/>
          <a:p>
            <a:r>
              <a:rPr lang="fr-BE" smtClean="0"/>
              <a:t>Custom - Reused - Reusable components</a:t>
            </a:r>
            <a:endParaRPr lang="en-GB"/>
          </a:p>
        </p:txBody>
      </p:sp>
      <p:sp>
        <p:nvSpPr>
          <p:cNvPr id="4" name="Slide Number Placeholder 3"/>
          <p:cNvSpPr>
            <a:spLocks noGrp="1"/>
          </p:cNvSpPr>
          <p:nvPr>
            <p:ph type="sldNum" sz="quarter" idx="12"/>
          </p:nvPr>
        </p:nvSpPr>
        <p:spPr/>
        <p:txBody>
          <a:bodyPr/>
          <a:lstStyle/>
          <a:p>
            <a:fld id="{71509E29-EB08-41CF-8A63-5F0085EEBB4A}" type="slidenum">
              <a:rPr lang="fr-BE" smtClean="0"/>
              <a:t>16</a:t>
            </a:fld>
            <a:endParaRPr lang="fr-BE"/>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885" y="1196677"/>
            <a:ext cx="6086475" cy="5400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7812360" y="908720"/>
            <a:ext cx="720080" cy="567995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i="1" smtClean="0">
                <a:solidFill>
                  <a:schemeClr val="tx1"/>
                </a:solidFill>
              </a:rPr>
              <a:t>Effort</a:t>
            </a:r>
          </a:p>
          <a:p>
            <a:pPr algn="ctr"/>
            <a:endParaRPr lang="fr-BE" i="1" smtClean="0">
              <a:solidFill>
                <a:schemeClr val="tx1"/>
              </a:solidFill>
            </a:endParaRPr>
          </a:p>
          <a:p>
            <a:pPr algn="ctr"/>
            <a:endParaRPr lang="fr-BE" i="1">
              <a:solidFill>
                <a:schemeClr val="tx1"/>
              </a:solidFill>
            </a:endParaRPr>
          </a:p>
          <a:p>
            <a:pPr algn="ctr"/>
            <a:r>
              <a:rPr lang="fr-BE" i="1" smtClean="0">
                <a:solidFill>
                  <a:schemeClr val="tx1"/>
                </a:solidFill>
              </a:rPr>
              <a:t>20%</a:t>
            </a:r>
            <a:endParaRPr lang="fr-BE" i="1">
              <a:solidFill>
                <a:schemeClr val="tx1"/>
              </a:solidFill>
            </a:endParaRPr>
          </a:p>
          <a:p>
            <a:pPr algn="ctr"/>
            <a:endParaRPr lang="fr-BE" i="1" smtClean="0">
              <a:solidFill>
                <a:schemeClr val="tx1"/>
              </a:solidFill>
            </a:endParaRPr>
          </a:p>
          <a:p>
            <a:pPr algn="ctr"/>
            <a:endParaRPr lang="fr-BE" i="1">
              <a:solidFill>
                <a:schemeClr val="tx1"/>
              </a:solidFill>
            </a:endParaRPr>
          </a:p>
          <a:p>
            <a:pPr algn="ctr"/>
            <a:endParaRPr lang="fr-BE" i="1" smtClean="0">
              <a:solidFill>
                <a:schemeClr val="tx1"/>
              </a:solidFill>
            </a:endParaRPr>
          </a:p>
          <a:p>
            <a:pPr algn="ctr"/>
            <a:endParaRPr lang="fr-BE" i="1">
              <a:solidFill>
                <a:schemeClr val="tx1"/>
              </a:solidFill>
            </a:endParaRPr>
          </a:p>
          <a:p>
            <a:pPr algn="ctr"/>
            <a:endParaRPr lang="fr-BE" i="1" smtClean="0">
              <a:solidFill>
                <a:schemeClr val="tx1"/>
              </a:solidFill>
            </a:endParaRPr>
          </a:p>
          <a:p>
            <a:pPr algn="ctr"/>
            <a:endParaRPr lang="fr-BE" i="1">
              <a:solidFill>
                <a:schemeClr val="tx1"/>
              </a:solidFill>
            </a:endParaRPr>
          </a:p>
          <a:p>
            <a:pPr algn="ctr"/>
            <a:endParaRPr lang="fr-BE" i="1" smtClean="0">
              <a:solidFill>
                <a:schemeClr val="tx1"/>
              </a:solidFill>
            </a:endParaRPr>
          </a:p>
          <a:p>
            <a:pPr algn="ctr"/>
            <a:r>
              <a:rPr lang="fr-BE" i="1" smtClean="0">
                <a:solidFill>
                  <a:schemeClr val="tx1"/>
                </a:solidFill>
              </a:rPr>
              <a:t>135%</a:t>
            </a:r>
            <a:endParaRPr lang="fr-BE" i="1">
              <a:solidFill>
                <a:schemeClr val="tx1"/>
              </a:solidFill>
            </a:endParaRPr>
          </a:p>
          <a:p>
            <a:pPr algn="ctr"/>
            <a:endParaRPr lang="fr-BE" i="1" smtClean="0">
              <a:solidFill>
                <a:schemeClr val="tx1"/>
              </a:solidFill>
            </a:endParaRPr>
          </a:p>
          <a:p>
            <a:pPr algn="ctr"/>
            <a:endParaRPr lang="fr-BE" i="1">
              <a:solidFill>
                <a:schemeClr val="tx1"/>
              </a:solidFill>
            </a:endParaRPr>
          </a:p>
          <a:p>
            <a:pPr algn="ctr"/>
            <a:endParaRPr lang="fr-BE" i="1" smtClean="0">
              <a:solidFill>
                <a:schemeClr val="tx1"/>
              </a:solidFill>
            </a:endParaRPr>
          </a:p>
          <a:p>
            <a:pPr algn="ctr"/>
            <a:endParaRPr lang="fr-BE" i="1">
              <a:solidFill>
                <a:schemeClr val="tx1"/>
              </a:solidFill>
            </a:endParaRPr>
          </a:p>
          <a:p>
            <a:pPr algn="ctr"/>
            <a:r>
              <a:rPr lang="fr-BE" i="1" smtClean="0">
                <a:solidFill>
                  <a:schemeClr val="tx1"/>
                </a:solidFill>
              </a:rPr>
              <a:t>100%</a:t>
            </a:r>
            <a:endParaRPr lang="fr-BE" i="1">
              <a:solidFill>
                <a:schemeClr val="tx1"/>
              </a:solidFill>
            </a:endParaRPr>
          </a:p>
          <a:p>
            <a:pPr algn="ctr"/>
            <a:endParaRPr lang="fr-BE" i="1" smtClean="0">
              <a:solidFill>
                <a:schemeClr val="tx1"/>
              </a:solidFill>
            </a:endParaRPr>
          </a:p>
        </p:txBody>
      </p:sp>
    </p:spTree>
    <p:extLst>
      <p:ext uri="{BB962C8B-B14F-4D97-AF65-F5344CB8AC3E}">
        <p14:creationId xmlns:p14="http://schemas.microsoft.com/office/powerpoint/2010/main" val="301100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7414"/>
            <a:ext cx="8467449" cy="925322"/>
          </a:xfrm>
        </p:spPr>
        <p:txBody>
          <a:bodyPr/>
          <a:lstStyle/>
          <a:p>
            <a:r>
              <a:rPr lang="fr-BE" smtClean="0"/>
              <a:t>Reuse metrics</a:t>
            </a:r>
            <a:endParaRPr lang="en-GB"/>
          </a:p>
        </p:txBody>
      </p:sp>
      <p:sp>
        <p:nvSpPr>
          <p:cNvPr id="3" name="Content Placeholder 2"/>
          <p:cNvSpPr>
            <a:spLocks noGrp="1"/>
          </p:cNvSpPr>
          <p:nvPr>
            <p:ph idx="1"/>
          </p:nvPr>
        </p:nvSpPr>
        <p:spPr>
          <a:xfrm>
            <a:off x="457199" y="1340768"/>
            <a:ext cx="8467449" cy="4425355"/>
          </a:xfrm>
        </p:spPr>
        <p:txBody>
          <a:bodyPr>
            <a:noAutofit/>
          </a:bodyPr>
          <a:lstStyle/>
          <a:p>
            <a:r>
              <a:rPr lang="en-GB" sz="2800" smtClean="0"/>
              <a:t>% </a:t>
            </a:r>
            <a:r>
              <a:rPr lang="en-GB" sz="2800"/>
              <a:t>custom development</a:t>
            </a:r>
          </a:p>
          <a:p>
            <a:r>
              <a:rPr lang="en-GB" sz="2800" smtClean="0"/>
              <a:t>% </a:t>
            </a:r>
            <a:r>
              <a:rPr lang="en-GB" sz="2800"/>
              <a:t>reused components</a:t>
            </a:r>
          </a:p>
          <a:p>
            <a:r>
              <a:rPr lang="en-GB" sz="2800" smtClean="0"/>
              <a:t>% </a:t>
            </a:r>
            <a:r>
              <a:rPr lang="en-GB" sz="2800"/>
              <a:t>reusable components </a:t>
            </a:r>
            <a:r>
              <a:rPr lang="en-GB" sz="2800" smtClean="0"/>
              <a:t/>
            </a:r>
            <a:br>
              <a:rPr lang="en-GB" sz="2800" smtClean="0"/>
            </a:br>
            <a:r>
              <a:rPr lang="en-GB" smtClean="0"/>
              <a:t>(written </a:t>
            </a:r>
            <a:r>
              <a:rPr lang="en-GB"/>
              <a:t>for reuse)</a:t>
            </a:r>
          </a:p>
          <a:p>
            <a:endParaRPr lang="en-GB" sz="2800" smtClean="0"/>
          </a:p>
          <a:p>
            <a:r>
              <a:rPr lang="en-GB" sz="2800">
                <a:solidFill>
                  <a:schemeClr val="bg1">
                    <a:lumMod val="50000"/>
                  </a:schemeClr>
                </a:solidFill>
              </a:rPr>
              <a:t>reuse ROI in €</a:t>
            </a:r>
          </a:p>
          <a:p>
            <a:r>
              <a:rPr lang="fr-BE" sz="2800">
                <a:solidFill>
                  <a:schemeClr val="bg1">
                    <a:lumMod val="50000"/>
                  </a:schemeClr>
                </a:solidFill>
              </a:rPr>
              <a:t>project cost (€) with reuse</a:t>
            </a:r>
          </a:p>
          <a:p>
            <a:r>
              <a:rPr lang="fr-BE" sz="2800">
                <a:solidFill>
                  <a:schemeClr val="bg1">
                    <a:lumMod val="50000"/>
                  </a:schemeClr>
                </a:solidFill>
              </a:rPr>
              <a:t>project cost (€) without reuse</a:t>
            </a:r>
            <a:endParaRPr lang="en-GB" sz="2800">
              <a:solidFill>
                <a:schemeClr val="bg1">
                  <a:lumMod val="50000"/>
                </a:schemeClr>
              </a:solidFill>
            </a:endParaRPr>
          </a:p>
        </p:txBody>
      </p:sp>
      <p:sp>
        <p:nvSpPr>
          <p:cNvPr id="4" name="Slide Number Placeholder 3"/>
          <p:cNvSpPr>
            <a:spLocks noGrp="1"/>
          </p:cNvSpPr>
          <p:nvPr>
            <p:ph type="sldNum" sz="quarter" idx="12"/>
          </p:nvPr>
        </p:nvSpPr>
        <p:spPr/>
        <p:txBody>
          <a:bodyPr/>
          <a:lstStyle/>
          <a:p>
            <a:fld id="{13B540AB-6939-4937-A918-1D15FF1C7CE3}" type="slidenum">
              <a:rPr lang="nl-BE" smtClean="0"/>
              <a:t>17</a:t>
            </a:fld>
            <a:endParaRPr lang="nl-BE"/>
          </a:p>
        </p:txBody>
      </p:sp>
      <p:sp>
        <p:nvSpPr>
          <p:cNvPr id="7" name="TextBox 6"/>
          <p:cNvSpPr txBox="1"/>
          <p:nvPr/>
        </p:nvSpPr>
        <p:spPr>
          <a:xfrm>
            <a:off x="6020544" y="3645024"/>
            <a:ext cx="567680" cy="584775"/>
          </a:xfrm>
          <a:prstGeom prst="rect">
            <a:avLst/>
          </a:prstGeom>
          <a:noFill/>
        </p:spPr>
        <p:txBody>
          <a:bodyPr wrap="square" rtlCol="0">
            <a:spAutoFit/>
          </a:bodyPr>
          <a:lstStyle/>
          <a:p>
            <a:r>
              <a:rPr lang="fr-BE" sz="3200" b="1">
                <a:solidFill>
                  <a:schemeClr val="bg1">
                    <a:lumMod val="50000"/>
                  </a:schemeClr>
                </a:solidFill>
              </a:rPr>
              <a:t>d</a:t>
            </a:r>
            <a:endParaRPr lang="en-GB" sz="3200" b="1">
              <a:solidFill>
                <a:schemeClr val="bg1">
                  <a:lumMod val="50000"/>
                </a:schemeClr>
              </a:solidFill>
            </a:endParaRPr>
          </a:p>
        </p:txBody>
      </p:sp>
      <p:sp>
        <p:nvSpPr>
          <p:cNvPr id="8" name="TextBox 7"/>
          <p:cNvSpPr txBox="1"/>
          <p:nvPr/>
        </p:nvSpPr>
        <p:spPr>
          <a:xfrm>
            <a:off x="6012160" y="4157791"/>
            <a:ext cx="567680" cy="584775"/>
          </a:xfrm>
          <a:prstGeom prst="rect">
            <a:avLst/>
          </a:prstGeom>
          <a:noFill/>
        </p:spPr>
        <p:txBody>
          <a:bodyPr wrap="square" rtlCol="0">
            <a:spAutoFit/>
          </a:bodyPr>
          <a:lstStyle/>
          <a:p>
            <a:r>
              <a:rPr lang="fr-BE" sz="3200" b="1">
                <a:solidFill>
                  <a:schemeClr val="bg1">
                    <a:lumMod val="50000"/>
                  </a:schemeClr>
                </a:solidFill>
              </a:rPr>
              <a:t>e</a:t>
            </a:r>
            <a:endParaRPr lang="en-GB" sz="3200" b="1">
              <a:solidFill>
                <a:schemeClr val="bg1">
                  <a:lumMod val="50000"/>
                </a:schemeClr>
              </a:solidFill>
            </a:endParaRPr>
          </a:p>
        </p:txBody>
      </p:sp>
      <p:sp>
        <p:nvSpPr>
          <p:cNvPr id="9" name="TextBox 8"/>
          <p:cNvSpPr txBox="1"/>
          <p:nvPr/>
        </p:nvSpPr>
        <p:spPr>
          <a:xfrm>
            <a:off x="6012160" y="4733855"/>
            <a:ext cx="567680" cy="584775"/>
          </a:xfrm>
          <a:prstGeom prst="rect">
            <a:avLst/>
          </a:prstGeom>
          <a:noFill/>
        </p:spPr>
        <p:txBody>
          <a:bodyPr wrap="square" rtlCol="0">
            <a:spAutoFit/>
          </a:bodyPr>
          <a:lstStyle/>
          <a:p>
            <a:r>
              <a:rPr lang="fr-BE" sz="3200" b="1">
                <a:solidFill>
                  <a:schemeClr val="bg1">
                    <a:lumMod val="50000"/>
                  </a:schemeClr>
                </a:solidFill>
              </a:rPr>
              <a:t>f</a:t>
            </a:r>
            <a:endParaRPr lang="en-GB" sz="3200" b="1">
              <a:solidFill>
                <a:schemeClr val="bg1">
                  <a:lumMod val="50000"/>
                </a:schemeClr>
              </a:solidFill>
            </a:endParaRPr>
          </a:p>
        </p:txBody>
      </p:sp>
      <p:sp>
        <p:nvSpPr>
          <p:cNvPr id="10" name="TextBox 9"/>
          <p:cNvSpPr txBox="1"/>
          <p:nvPr/>
        </p:nvSpPr>
        <p:spPr>
          <a:xfrm>
            <a:off x="7100664" y="4221088"/>
            <a:ext cx="1431776" cy="584775"/>
          </a:xfrm>
          <a:prstGeom prst="rect">
            <a:avLst/>
          </a:prstGeom>
          <a:noFill/>
        </p:spPr>
        <p:txBody>
          <a:bodyPr wrap="square" rtlCol="0">
            <a:spAutoFit/>
          </a:bodyPr>
          <a:lstStyle/>
          <a:p>
            <a:r>
              <a:rPr lang="fr-BE" sz="3200" b="1">
                <a:solidFill>
                  <a:schemeClr val="bg1">
                    <a:lumMod val="50000"/>
                  </a:schemeClr>
                </a:solidFill>
              </a:rPr>
              <a:t>d = f-e</a:t>
            </a:r>
            <a:endParaRPr lang="en-GB" sz="3200" b="1">
              <a:solidFill>
                <a:schemeClr val="bg1">
                  <a:lumMod val="50000"/>
                </a:schemeClr>
              </a:solidFill>
            </a:endParaRPr>
          </a:p>
        </p:txBody>
      </p:sp>
      <p:cxnSp>
        <p:nvCxnSpPr>
          <p:cNvPr id="12" name="Straight Connector 11"/>
          <p:cNvCxnSpPr/>
          <p:nvPr/>
        </p:nvCxnSpPr>
        <p:spPr>
          <a:xfrm>
            <a:off x="6876256" y="3725743"/>
            <a:ext cx="0" cy="158417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72472" y="1268760"/>
            <a:ext cx="567680" cy="584775"/>
          </a:xfrm>
          <a:prstGeom prst="rect">
            <a:avLst/>
          </a:prstGeom>
          <a:noFill/>
        </p:spPr>
        <p:txBody>
          <a:bodyPr wrap="square" rtlCol="0">
            <a:spAutoFit/>
          </a:bodyPr>
          <a:lstStyle/>
          <a:p>
            <a:r>
              <a:rPr lang="fr-BE" sz="3200" b="1" smtClean="0">
                <a:solidFill>
                  <a:srgbClr val="C00000"/>
                </a:solidFill>
              </a:rPr>
              <a:t>a</a:t>
            </a:r>
            <a:endParaRPr lang="en-GB" sz="3200" b="1">
              <a:solidFill>
                <a:srgbClr val="C00000"/>
              </a:solidFill>
            </a:endParaRPr>
          </a:p>
        </p:txBody>
      </p:sp>
      <p:sp>
        <p:nvSpPr>
          <p:cNvPr id="14" name="TextBox 13"/>
          <p:cNvSpPr txBox="1"/>
          <p:nvPr/>
        </p:nvSpPr>
        <p:spPr>
          <a:xfrm>
            <a:off x="5364088" y="1908121"/>
            <a:ext cx="567680" cy="584775"/>
          </a:xfrm>
          <a:prstGeom prst="rect">
            <a:avLst/>
          </a:prstGeom>
          <a:noFill/>
        </p:spPr>
        <p:txBody>
          <a:bodyPr wrap="square" rtlCol="0">
            <a:spAutoFit/>
          </a:bodyPr>
          <a:lstStyle/>
          <a:p>
            <a:r>
              <a:rPr lang="fr-BE" sz="3200" b="1" smtClean="0">
                <a:solidFill>
                  <a:srgbClr val="C00000"/>
                </a:solidFill>
              </a:rPr>
              <a:t>b</a:t>
            </a:r>
            <a:endParaRPr lang="en-GB" sz="3200" b="1">
              <a:solidFill>
                <a:srgbClr val="C00000"/>
              </a:solidFill>
            </a:endParaRPr>
          </a:p>
        </p:txBody>
      </p:sp>
      <p:sp>
        <p:nvSpPr>
          <p:cNvPr id="15" name="TextBox 14"/>
          <p:cNvSpPr txBox="1"/>
          <p:nvPr/>
        </p:nvSpPr>
        <p:spPr>
          <a:xfrm>
            <a:off x="5364088" y="2484185"/>
            <a:ext cx="567680" cy="584775"/>
          </a:xfrm>
          <a:prstGeom prst="rect">
            <a:avLst/>
          </a:prstGeom>
          <a:noFill/>
        </p:spPr>
        <p:txBody>
          <a:bodyPr wrap="square" rtlCol="0">
            <a:spAutoFit/>
          </a:bodyPr>
          <a:lstStyle/>
          <a:p>
            <a:r>
              <a:rPr lang="fr-BE" sz="3200" b="1" smtClean="0">
                <a:solidFill>
                  <a:srgbClr val="C00000"/>
                </a:solidFill>
              </a:rPr>
              <a:t>c</a:t>
            </a:r>
            <a:endParaRPr lang="en-GB" sz="3200" b="1">
              <a:solidFill>
                <a:srgbClr val="C00000"/>
              </a:solidFill>
            </a:endParaRPr>
          </a:p>
        </p:txBody>
      </p:sp>
      <p:sp>
        <p:nvSpPr>
          <p:cNvPr id="16" name="TextBox 15"/>
          <p:cNvSpPr txBox="1"/>
          <p:nvPr/>
        </p:nvSpPr>
        <p:spPr>
          <a:xfrm>
            <a:off x="6452592" y="1908121"/>
            <a:ext cx="2511896" cy="584775"/>
          </a:xfrm>
          <a:prstGeom prst="rect">
            <a:avLst/>
          </a:prstGeom>
          <a:noFill/>
        </p:spPr>
        <p:txBody>
          <a:bodyPr wrap="square" rtlCol="0">
            <a:spAutoFit/>
          </a:bodyPr>
          <a:lstStyle/>
          <a:p>
            <a:r>
              <a:rPr lang="fr-BE" sz="3200" b="1" smtClean="0">
                <a:solidFill>
                  <a:srgbClr val="C00000"/>
                </a:solidFill>
              </a:rPr>
              <a:t>a+b+c = 100%</a:t>
            </a:r>
            <a:endParaRPr lang="en-GB" sz="3200" b="1">
              <a:solidFill>
                <a:srgbClr val="C00000"/>
              </a:solidFill>
            </a:endParaRPr>
          </a:p>
        </p:txBody>
      </p:sp>
      <p:cxnSp>
        <p:nvCxnSpPr>
          <p:cNvPr id="17" name="Straight Connector 16"/>
          <p:cNvCxnSpPr/>
          <p:nvPr/>
        </p:nvCxnSpPr>
        <p:spPr>
          <a:xfrm>
            <a:off x="6228184" y="1412776"/>
            <a:ext cx="0" cy="158417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311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Reuse</a:t>
            </a:r>
            <a:r>
              <a:rPr lang="fr-BE"/>
              <a:t> </a:t>
            </a:r>
            <a:r>
              <a:rPr lang="fr-BE" dirty="0" err="1"/>
              <a:t>metrics</a:t>
            </a:r>
            <a:r>
              <a:rPr lang="fr-BE" dirty="0"/>
              <a:t> </a:t>
            </a:r>
            <a:r>
              <a:rPr lang="fr-BE"/>
              <a:t>– Custom</a:t>
            </a:r>
            <a:r>
              <a:rPr lang="fr-BE" dirty="0"/>
              <a:t> </a:t>
            </a:r>
            <a:r>
              <a:rPr lang="fr-BE"/>
              <a:t>development</a:t>
            </a:r>
            <a:endParaRPr lang="en-GB"/>
          </a:p>
        </p:txBody>
      </p:sp>
      <p:sp>
        <p:nvSpPr>
          <p:cNvPr id="3" name="Content Placeholder 2"/>
          <p:cNvSpPr>
            <a:spLocks noGrp="1"/>
          </p:cNvSpPr>
          <p:nvPr>
            <p:ph idx="1"/>
          </p:nvPr>
        </p:nvSpPr>
        <p:spPr>
          <a:xfrm>
            <a:off x="457200" y="1700808"/>
            <a:ext cx="8467200" cy="4425355"/>
          </a:xfrm>
        </p:spPr>
        <p:txBody>
          <a:bodyPr/>
          <a:lstStyle/>
          <a:p>
            <a:r>
              <a:rPr lang="nl-BE" smtClean="0"/>
              <a:t>Functionaliteiten </a:t>
            </a:r>
            <a:r>
              <a:rPr lang="nl-BE"/>
              <a:t>die dermate specifiek zijn </a:t>
            </a:r>
            <a:r>
              <a:rPr lang="nl-BE" smtClean="0"/>
              <a:t>dat:</a:t>
            </a:r>
          </a:p>
          <a:p>
            <a:pPr lvl="1"/>
            <a:r>
              <a:rPr lang="nl-BE" sz="2400" smtClean="0"/>
              <a:t>geen </a:t>
            </a:r>
            <a:r>
              <a:rPr lang="nl-BE" sz="2400"/>
              <a:t>beroep kan gedaan worden op bestaande </a:t>
            </a:r>
            <a:r>
              <a:rPr lang="nl-BE" sz="2400" smtClean="0"/>
              <a:t>componenten</a:t>
            </a:r>
          </a:p>
          <a:p>
            <a:pPr lvl="1"/>
            <a:r>
              <a:rPr lang="nl-BE" sz="2400" smtClean="0"/>
              <a:t>er </a:t>
            </a:r>
            <a:r>
              <a:rPr lang="nl-BE" sz="2400"/>
              <a:t>geen potentieel is voor hergebruik in toekomstige </a:t>
            </a:r>
            <a:r>
              <a:rPr lang="nl-BE" sz="2400" smtClean="0"/>
              <a:t>projecten</a:t>
            </a:r>
          </a:p>
          <a:p>
            <a:r>
              <a:rPr lang="nl-BE" smtClean="0"/>
              <a:t>Deze </a:t>
            </a:r>
            <a:r>
              <a:rPr lang="nl-BE"/>
              <a:t>componenten zullen </a:t>
            </a:r>
            <a:r>
              <a:rPr lang="nl-BE" smtClean="0"/>
              <a:t>from </a:t>
            </a:r>
            <a:r>
              <a:rPr lang="nl-BE"/>
              <a:t>scratch worden </a:t>
            </a:r>
            <a:r>
              <a:rPr lang="nl-BE" smtClean="0"/>
              <a:t>ontwikkeld</a:t>
            </a:r>
          </a:p>
          <a:p>
            <a:r>
              <a:rPr lang="nl-BE" smtClean="0"/>
              <a:t>Zonder </a:t>
            </a:r>
            <a:r>
              <a:rPr lang="nl-BE"/>
              <a:t>extra inspanning om ze geschikt te maken voor hergebruik </a:t>
            </a:r>
            <a:r>
              <a:rPr lang="nl-BE" smtClean="0"/>
              <a:t>later</a:t>
            </a:r>
            <a:endParaRPr lang="en-GB"/>
          </a:p>
        </p:txBody>
      </p:sp>
      <p:sp>
        <p:nvSpPr>
          <p:cNvPr id="4" name="Slide Number Placeholder 3"/>
          <p:cNvSpPr>
            <a:spLocks noGrp="1"/>
          </p:cNvSpPr>
          <p:nvPr>
            <p:ph type="sldNum" sz="quarter" idx="12"/>
          </p:nvPr>
        </p:nvSpPr>
        <p:spPr/>
        <p:txBody>
          <a:bodyPr/>
          <a:lstStyle/>
          <a:p>
            <a:fld id="{13B540AB-6939-4937-A918-1D15FF1C7CE3}" type="slidenum">
              <a:rPr lang="nl-BE" smtClean="0"/>
              <a:t>18</a:t>
            </a:fld>
            <a:endParaRPr lang="nl-BE"/>
          </a:p>
        </p:txBody>
      </p:sp>
    </p:spTree>
    <p:extLst>
      <p:ext uri="{BB962C8B-B14F-4D97-AF65-F5344CB8AC3E}">
        <p14:creationId xmlns:p14="http://schemas.microsoft.com/office/powerpoint/2010/main" val="2779249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Reuse</a:t>
            </a:r>
            <a:r>
              <a:rPr lang="fr-BE"/>
              <a:t> </a:t>
            </a:r>
            <a:r>
              <a:rPr lang="fr-BE" dirty="0" err="1"/>
              <a:t>metrics</a:t>
            </a:r>
            <a:r>
              <a:rPr lang="fr-BE" dirty="0"/>
              <a:t> </a:t>
            </a:r>
            <a:r>
              <a:rPr lang="fr-BE"/>
              <a:t>– Reused</a:t>
            </a:r>
            <a:r>
              <a:rPr lang="fr-BE" dirty="0"/>
              <a:t> </a:t>
            </a:r>
            <a:r>
              <a:rPr lang="fr-BE"/>
              <a:t>components</a:t>
            </a:r>
            <a:endParaRPr lang="en-GB"/>
          </a:p>
        </p:txBody>
      </p:sp>
      <p:sp>
        <p:nvSpPr>
          <p:cNvPr id="3" name="Content Placeholder 2"/>
          <p:cNvSpPr>
            <a:spLocks noGrp="1"/>
          </p:cNvSpPr>
          <p:nvPr>
            <p:ph idx="1"/>
          </p:nvPr>
        </p:nvSpPr>
        <p:spPr/>
        <p:txBody>
          <a:bodyPr/>
          <a:lstStyle/>
          <a:p>
            <a:r>
              <a:rPr lang="nl-BE" dirty="0" smtClean="0"/>
              <a:t>Functionaliteiten </a:t>
            </a:r>
            <a:r>
              <a:rPr lang="nl-BE" dirty="0"/>
              <a:t>die beschikbaar zijn in de </a:t>
            </a:r>
            <a:r>
              <a:rPr lang="nl-BE" dirty="0" err="1" smtClean="0"/>
              <a:t>ReUse</a:t>
            </a:r>
            <a:r>
              <a:rPr lang="nl-BE" dirty="0" smtClean="0"/>
              <a:t> Catalogus</a:t>
            </a:r>
          </a:p>
          <a:p>
            <a:endParaRPr lang="nl-BE" dirty="0" smtClean="0"/>
          </a:p>
          <a:p>
            <a:r>
              <a:rPr lang="nl-BE" dirty="0" smtClean="0"/>
              <a:t>Het </a:t>
            </a:r>
            <a:r>
              <a:rPr lang="nl-BE" dirty="0"/>
              <a:t>hergebruik van deze componenten </a:t>
            </a:r>
            <a:r>
              <a:rPr lang="nl-BE" dirty="0" smtClean="0"/>
              <a:t>is:</a:t>
            </a:r>
          </a:p>
          <a:p>
            <a:pPr lvl="1"/>
            <a:r>
              <a:rPr lang="nl-BE" dirty="0" smtClean="0"/>
              <a:t>niet </a:t>
            </a:r>
            <a:r>
              <a:rPr lang="nl-BE" dirty="0"/>
              <a:t>volledig </a:t>
            </a:r>
            <a:r>
              <a:rPr lang="nl-BE" dirty="0" err="1"/>
              <a:t>kostenloos</a:t>
            </a:r>
            <a:r>
              <a:rPr lang="nl-BE" dirty="0"/>
              <a:t> </a:t>
            </a:r>
            <a:r>
              <a:rPr lang="nl-BE" dirty="0" smtClean="0"/>
              <a:t>(integratie &amp; </a:t>
            </a:r>
            <a:r>
              <a:rPr lang="nl-BE" dirty="0" err="1" smtClean="0"/>
              <a:t>testing</a:t>
            </a:r>
            <a:r>
              <a:rPr lang="nl-BE" dirty="0" smtClean="0"/>
              <a:t>)</a:t>
            </a:r>
          </a:p>
          <a:p>
            <a:pPr lvl="1"/>
            <a:r>
              <a:rPr lang="nl-BE" dirty="0" smtClean="0"/>
              <a:t>wel </a:t>
            </a:r>
            <a:r>
              <a:rPr lang="nl-BE" dirty="0"/>
              <a:t>sterk </a:t>
            </a:r>
            <a:r>
              <a:rPr lang="nl-BE" dirty="0" smtClean="0"/>
              <a:t>kostenbesparend (gemiddeld 80%)</a:t>
            </a:r>
            <a:endParaRPr lang="en-GB" dirty="0"/>
          </a:p>
        </p:txBody>
      </p:sp>
      <p:sp>
        <p:nvSpPr>
          <p:cNvPr id="4" name="Slide Number Placeholder 3"/>
          <p:cNvSpPr>
            <a:spLocks noGrp="1"/>
          </p:cNvSpPr>
          <p:nvPr>
            <p:ph type="sldNum" sz="quarter" idx="12"/>
          </p:nvPr>
        </p:nvSpPr>
        <p:spPr/>
        <p:txBody>
          <a:bodyPr/>
          <a:lstStyle/>
          <a:p>
            <a:fld id="{13B540AB-6939-4937-A918-1D15FF1C7CE3}" type="slidenum">
              <a:rPr lang="nl-BE" smtClean="0"/>
              <a:t>19</a:t>
            </a:fld>
            <a:endParaRPr lang="nl-BE"/>
          </a:p>
        </p:txBody>
      </p:sp>
    </p:spTree>
    <p:extLst>
      <p:ext uri="{BB962C8B-B14F-4D97-AF65-F5344CB8AC3E}">
        <p14:creationId xmlns:p14="http://schemas.microsoft.com/office/powerpoint/2010/main" val="781610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Agenda</a:t>
            </a:r>
            <a:endParaRPr lang="fr-BE" dirty="0"/>
          </a:p>
        </p:txBody>
      </p:sp>
      <p:sp>
        <p:nvSpPr>
          <p:cNvPr id="3" name="Content Placeholder 2"/>
          <p:cNvSpPr>
            <a:spLocks noGrp="1"/>
          </p:cNvSpPr>
          <p:nvPr>
            <p:ph idx="1"/>
          </p:nvPr>
        </p:nvSpPr>
        <p:spPr/>
        <p:txBody>
          <a:bodyPr/>
          <a:lstStyle/>
          <a:p>
            <a:r>
              <a:rPr lang="en-US" dirty="0" err="1" smtClean="0"/>
              <a:t>ReUse</a:t>
            </a:r>
            <a:r>
              <a:rPr lang="en-US" dirty="0" smtClean="0"/>
              <a:t> vision</a:t>
            </a:r>
            <a:endParaRPr lang="en-US" dirty="0"/>
          </a:p>
          <a:p>
            <a:endParaRPr lang="en-US" dirty="0"/>
          </a:p>
          <a:p>
            <a:r>
              <a:rPr lang="en-US" dirty="0" err="1"/>
              <a:t>ReUse</a:t>
            </a:r>
            <a:r>
              <a:rPr lang="en-US" dirty="0"/>
              <a:t> Competency Center </a:t>
            </a:r>
          </a:p>
          <a:p>
            <a:endParaRPr lang="en-US" dirty="0"/>
          </a:p>
          <a:p>
            <a:r>
              <a:rPr lang="en-US" dirty="0"/>
              <a:t>Software </a:t>
            </a:r>
            <a:r>
              <a:rPr lang="en-US" dirty="0" err="1" smtClean="0"/>
              <a:t>ReUse</a:t>
            </a:r>
            <a:r>
              <a:rPr lang="en-US" dirty="0" smtClean="0"/>
              <a:t> </a:t>
            </a:r>
            <a:r>
              <a:rPr lang="en-US" dirty="0"/>
              <a:t>Catalogue</a:t>
            </a:r>
          </a:p>
          <a:p>
            <a:endParaRPr lang="en-US" dirty="0"/>
          </a:p>
          <a:p>
            <a:r>
              <a:rPr lang="en-US" dirty="0"/>
              <a:t>Reuse Metrics</a:t>
            </a:r>
            <a:endParaRPr lang="fr-BE" dirty="0"/>
          </a:p>
          <a:p>
            <a:endParaRPr lang="en-US" dirty="0"/>
          </a:p>
          <a:p>
            <a:r>
              <a:rPr lang="en-US" dirty="0"/>
              <a:t>Project Life Cycle – Integration </a:t>
            </a:r>
            <a:r>
              <a:rPr lang="en-US"/>
              <a:t>of </a:t>
            </a:r>
            <a:r>
              <a:rPr lang="en-US" smtClean="0"/>
              <a:t>Reuse</a:t>
            </a:r>
            <a:endParaRPr lang="en-US" dirty="0"/>
          </a:p>
          <a:p>
            <a:pPr lvl="1"/>
            <a:endParaRPr lang="fr-BE" dirty="0"/>
          </a:p>
          <a:p>
            <a:endParaRPr lang="fr-BE" dirty="0"/>
          </a:p>
          <a:p>
            <a:endParaRPr lang="fr-BE" dirty="0"/>
          </a:p>
        </p:txBody>
      </p:sp>
      <p:sp>
        <p:nvSpPr>
          <p:cNvPr id="4" name="Slide Number Placeholder 3"/>
          <p:cNvSpPr>
            <a:spLocks noGrp="1"/>
          </p:cNvSpPr>
          <p:nvPr>
            <p:ph type="sldNum" sz="quarter" idx="12"/>
          </p:nvPr>
        </p:nvSpPr>
        <p:spPr/>
        <p:txBody>
          <a:bodyPr/>
          <a:lstStyle/>
          <a:p>
            <a:fld id="{71509E29-EB08-41CF-8A63-5F0085EEBB4A}" type="slidenum">
              <a:rPr lang="fr-BE" smtClean="0"/>
              <a:t>2</a:t>
            </a:fld>
            <a:endParaRPr lang="fr-BE"/>
          </a:p>
        </p:txBody>
      </p:sp>
    </p:spTree>
    <p:extLst>
      <p:ext uri="{BB962C8B-B14F-4D97-AF65-F5344CB8AC3E}">
        <p14:creationId xmlns:p14="http://schemas.microsoft.com/office/powerpoint/2010/main" val="1128468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Reuse</a:t>
            </a:r>
            <a:r>
              <a:rPr lang="fr-BE"/>
              <a:t> </a:t>
            </a:r>
            <a:r>
              <a:rPr lang="fr-BE" dirty="0" err="1"/>
              <a:t>metrics</a:t>
            </a:r>
            <a:r>
              <a:rPr lang="fr-BE" dirty="0"/>
              <a:t> -</a:t>
            </a:r>
            <a:r>
              <a:rPr lang="fr-BE"/>
              <a:t> Reusable (written for reuse)</a:t>
            </a:r>
            <a:endParaRPr lang="en-GB"/>
          </a:p>
        </p:txBody>
      </p:sp>
      <p:sp>
        <p:nvSpPr>
          <p:cNvPr id="3" name="Content Placeholder 2"/>
          <p:cNvSpPr>
            <a:spLocks noGrp="1"/>
          </p:cNvSpPr>
          <p:nvPr>
            <p:ph idx="1"/>
          </p:nvPr>
        </p:nvSpPr>
        <p:spPr>
          <a:xfrm>
            <a:off x="457199" y="1700808"/>
            <a:ext cx="8467449" cy="4536504"/>
          </a:xfrm>
        </p:spPr>
        <p:txBody>
          <a:bodyPr/>
          <a:lstStyle/>
          <a:p>
            <a:r>
              <a:rPr lang="nl-BE" dirty="0" smtClean="0"/>
              <a:t>Functionaliteiten die:</a:t>
            </a:r>
          </a:p>
          <a:p>
            <a:pPr lvl="1"/>
            <a:r>
              <a:rPr lang="nl-BE" dirty="0" smtClean="0"/>
              <a:t>nog </a:t>
            </a:r>
            <a:r>
              <a:rPr lang="nl-BE" dirty="0"/>
              <a:t>niet beschikbaar zijn in de </a:t>
            </a:r>
            <a:r>
              <a:rPr lang="nl-BE" dirty="0" err="1" smtClean="0"/>
              <a:t>ReUse</a:t>
            </a:r>
            <a:r>
              <a:rPr lang="nl-BE" dirty="0" smtClean="0"/>
              <a:t> catalogus </a:t>
            </a:r>
          </a:p>
          <a:p>
            <a:pPr lvl="1"/>
            <a:r>
              <a:rPr lang="nl-BE" dirty="0" smtClean="0"/>
              <a:t>in </a:t>
            </a:r>
            <a:r>
              <a:rPr lang="nl-BE" dirty="0"/>
              <a:t>het kader van dit project </a:t>
            </a:r>
            <a:r>
              <a:rPr lang="nl-BE" dirty="0" err="1"/>
              <a:t>from</a:t>
            </a:r>
            <a:r>
              <a:rPr lang="nl-BE" dirty="0"/>
              <a:t> scratch zullen worden </a:t>
            </a:r>
            <a:r>
              <a:rPr lang="nl-BE" dirty="0" smtClean="0"/>
              <a:t>ontwikkeld</a:t>
            </a:r>
          </a:p>
          <a:p>
            <a:pPr lvl="1"/>
            <a:r>
              <a:rPr lang="nl-BE" dirty="0" smtClean="0"/>
              <a:t>om </a:t>
            </a:r>
            <a:r>
              <a:rPr lang="nl-BE" dirty="0"/>
              <a:t>nadien te worden toegevoegd aan de </a:t>
            </a:r>
            <a:r>
              <a:rPr lang="nl-BE" dirty="0" smtClean="0"/>
              <a:t>catalogus</a:t>
            </a:r>
          </a:p>
          <a:p>
            <a:endParaRPr lang="nl-BE" dirty="0" smtClean="0"/>
          </a:p>
          <a:p>
            <a:r>
              <a:rPr lang="nl-BE" dirty="0" smtClean="0"/>
              <a:t>Extra </a:t>
            </a:r>
            <a:r>
              <a:rPr lang="nl-BE" dirty="0"/>
              <a:t>effort (gemiddeld +35%) voorzien </a:t>
            </a:r>
            <a:r>
              <a:rPr lang="nl-BE" dirty="0" smtClean="0"/>
              <a:t>voor:</a:t>
            </a:r>
          </a:p>
          <a:p>
            <a:pPr lvl="1"/>
            <a:r>
              <a:rPr lang="nl-BE" dirty="0" smtClean="0"/>
              <a:t>herbruikbaarheid &amp; robuustheid</a:t>
            </a:r>
          </a:p>
          <a:p>
            <a:pPr lvl="1"/>
            <a:r>
              <a:rPr lang="nl-BE" dirty="0" smtClean="0"/>
              <a:t>documentatie </a:t>
            </a:r>
            <a:r>
              <a:rPr lang="nl-BE" smtClean="0"/>
              <a:t>&amp; kwaliteit</a:t>
            </a:r>
            <a:endParaRPr lang="en-GB" dirty="0"/>
          </a:p>
          <a:p>
            <a:endParaRPr lang="en-GB" dirty="0"/>
          </a:p>
        </p:txBody>
      </p:sp>
      <p:sp>
        <p:nvSpPr>
          <p:cNvPr id="4" name="Slide Number Placeholder 3"/>
          <p:cNvSpPr>
            <a:spLocks noGrp="1"/>
          </p:cNvSpPr>
          <p:nvPr>
            <p:ph type="sldNum" sz="quarter" idx="12"/>
          </p:nvPr>
        </p:nvSpPr>
        <p:spPr/>
        <p:txBody>
          <a:bodyPr/>
          <a:lstStyle/>
          <a:p>
            <a:fld id="{13B540AB-6939-4937-A918-1D15FF1C7CE3}" type="slidenum">
              <a:rPr lang="nl-BE" smtClean="0"/>
              <a:t>20</a:t>
            </a:fld>
            <a:endParaRPr lang="nl-BE"/>
          </a:p>
        </p:txBody>
      </p:sp>
    </p:spTree>
    <p:extLst>
      <p:ext uri="{BB962C8B-B14F-4D97-AF65-F5344CB8AC3E}">
        <p14:creationId xmlns:p14="http://schemas.microsoft.com/office/powerpoint/2010/main" val="3210095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Reused component sizing</a:t>
            </a:r>
            <a:endParaRPr lang="en-GB"/>
          </a:p>
        </p:txBody>
      </p:sp>
      <p:sp>
        <p:nvSpPr>
          <p:cNvPr id="4" name="Slide Number Placeholder 3"/>
          <p:cNvSpPr>
            <a:spLocks noGrp="1"/>
          </p:cNvSpPr>
          <p:nvPr>
            <p:ph type="sldNum" sz="quarter" idx="12"/>
          </p:nvPr>
        </p:nvSpPr>
        <p:spPr/>
        <p:txBody>
          <a:bodyPr/>
          <a:lstStyle/>
          <a:p>
            <a:fld id="{71509E29-EB08-41CF-8A63-5F0085EEBB4A}" type="slidenum">
              <a:rPr lang="fr-BE" smtClean="0"/>
              <a:t>21</a:t>
            </a:fld>
            <a:endParaRPr lang="fr-B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556792"/>
            <a:ext cx="7067550" cy="3143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979712" y="4856609"/>
            <a:ext cx="2088232" cy="923330"/>
          </a:xfrm>
          <a:prstGeom prst="rect">
            <a:avLst/>
          </a:prstGeom>
          <a:noFill/>
          <a:ln w="12700">
            <a:solidFill>
              <a:srgbClr val="C00000"/>
            </a:solidFill>
          </a:ln>
        </p:spPr>
        <p:txBody>
          <a:bodyPr wrap="square" rtlCol="0">
            <a:spAutoFit/>
          </a:bodyPr>
          <a:lstStyle/>
          <a:p>
            <a:r>
              <a:rPr lang="fr-BE" smtClean="0">
                <a:solidFill>
                  <a:srgbClr val="C00000"/>
                </a:solidFill>
              </a:rPr>
              <a:t>Simple (5 ucp)</a:t>
            </a:r>
          </a:p>
          <a:p>
            <a:r>
              <a:rPr lang="fr-BE" smtClean="0">
                <a:solidFill>
                  <a:srgbClr val="C00000"/>
                </a:solidFill>
              </a:rPr>
              <a:t>Average (10 ucp)</a:t>
            </a:r>
          </a:p>
          <a:p>
            <a:r>
              <a:rPr lang="fr-BE" smtClean="0">
                <a:solidFill>
                  <a:srgbClr val="C00000"/>
                </a:solidFill>
              </a:rPr>
              <a:t>Complex (15 ucp)</a:t>
            </a:r>
            <a:endParaRPr lang="en-GB">
              <a:solidFill>
                <a:srgbClr val="C00000"/>
              </a:solidFill>
            </a:endParaRPr>
          </a:p>
        </p:txBody>
      </p:sp>
      <p:sp>
        <p:nvSpPr>
          <p:cNvPr id="7" name="TextBox 6"/>
          <p:cNvSpPr txBox="1"/>
          <p:nvPr/>
        </p:nvSpPr>
        <p:spPr>
          <a:xfrm>
            <a:off x="5796136" y="4856609"/>
            <a:ext cx="2232248" cy="369332"/>
          </a:xfrm>
          <a:prstGeom prst="rect">
            <a:avLst/>
          </a:prstGeom>
          <a:noFill/>
          <a:ln w="12700">
            <a:solidFill>
              <a:srgbClr val="C00000"/>
            </a:solidFill>
          </a:ln>
        </p:spPr>
        <p:txBody>
          <a:bodyPr wrap="square" rtlCol="0">
            <a:spAutoFit/>
          </a:bodyPr>
          <a:lstStyle/>
          <a:p>
            <a:r>
              <a:rPr lang="fr-BE" dirty="0" smtClean="0">
                <a:solidFill>
                  <a:srgbClr val="C00000"/>
                </a:solidFill>
              </a:rPr>
              <a:t>Most </a:t>
            </a:r>
            <a:r>
              <a:rPr lang="fr-BE" dirty="0" err="1" smtClean="0">
                <a:solidFill>
                  <a:srgbClr val="C00000"/>
                </a:solidFill>
              </a:rPr>
              <a:t>likely</a:t>
            </a:r>
            <a:r>
              <a:rPr lang="fr-BE" dirty="0" smtClean="0">
                <a:solidFill>
                  <a:srgbClr val="C00000"/>
                </a:solidFill>
              </a:rPr>
              <a:t> scenario</a:t>
            </a:r>
            <a:endParaRPr lang="en-GB" dirty="0">
              <a:solidFill>
                <a:srgbClr val="C00000"/>
              </a:solidFill>
            </a:endParaRPr>
          </a:p>
        </p:txBody>
      </p:sp>
      <p:cxnSp>
        <p:nvCxnSpPr>
          <p:cNvPr id="9" name="Straight Connector 8"/>
          <p:cNvCxnSpPr>
            <a:endCxn id="6" idx="0"/>
          </p:cNvCxnSpPr>
          <p:nvPr/>
        </p:nvCxnSpPr>
        <p:spPr>
          <a:xfrm>
            <a:off x="2483768" y="4424561"/>
            <a:ext cx="540060" cy="43204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7" idx="0"/>
          </p:cNvCxnSpPr>
          <p:nvPr/>
        </p:nvCxnSpPr>
        <p:spPr>
          <a:xfrm>
            <a:off x="6300192" y="4424561"/>
            <a:ext cx="612068" cy="43204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880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7414"/>
            <a:ext cx="8467449" cy="853314"/>
          </a:xfrm>
        </p:spPr>
        <p:txBody>
          <a:bodyPr/>
          <a:lstStyle/>
          <a:p>
            <a:r>
              <a:rPr lang="fr-BE" smtClean="0"/>
              <a:t>Voorbeeld Estimancy</a:t>
            </a:r>
            <a:endParaRPr lang="en-GB"/>
          </a:p>
        </p:txBody>
      </p:sp>
      <p:sp>
        <p:nvSpPr>
          <p:cNvPr id="4" name="Slide Number Placeholder 3"/>
          <p:cNvSpPr>
            <a:spLocks noGrp="1"/>
          </p:cNvSpPr>
          <p:nvPr>
            <p:ph type="sldNum" sz="quarter" idx="12"/>
          </p:nvPr>
        </p:nvSpPr>
        <p:spPr/>
        <p:txBody>
          <a:bodyPr/>
          <a:lstStyle/>
          <a:p>
            <a:fld id="{13B540AB-6939-4937-A918-1D15FF1C7CE3}" type="slidenum">
              <a:rPr lang="nl-BE" smtClean="0"/>
              <a:t>22</a:t>
            </a:fld>
            <a:endParaRPr lang="nl-BE"/>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61" y="1037352"/>
            <a:ext cx="7884368" cy="51279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864843"/>
            <a:ext cx="1800225" cy="1066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000" y="3864843"/>
            <a:ext cx="6677025" cy="10763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000" y="3864843"/>
            <a:ext cx="1800225" cy="10763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792000" y="3864843"/>
            <a:ext cx="3888000" cy="1072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859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Resultaten steekproef hergebruik </a:t>
            </a:r>
            <a:r>
              <a:rPr lang="fr-BE" dirty="0" smtClean="0"/>
              <a:t>in </a:t>
            </a:r>
            <a:r>
              <a:rPr lang="fr-BE" dirty="0" err="1" smtClean="0"/>
              <a:t>Smals</a:t>
            </a:r>
            <a:r>
              <a:rPr lang="fr-BE" dirty="0" smtClean="0"/>
              <a:t> </a:t>
            </a:r>
            <a:r>
              <a:rPr lang="fr-BE" dirty="0" err="1" smtClean="0"/>
              <a:t>projecten</a:t>
            </a:r>
            <a:endParaRPr lang="fr-BE" dirty="0">
              <a:solidFill>
                <a:srgbClr val="B1027C"/>
              </a:solidFill>
            </a:endParaRPr>
          </a:p>
        </p:txBody>
      </p:sp>
      <p:sp>
        <p:nvSpPr>
          <p:cNvPr id="3" name="Content Placeholder 2"/>
          <p:cNvSpPr>
            <a:spLocks noGrp="1"/>
          </p:cNvSpPr>
          <p:nvPr>
            <p:ph idx="1"/>
          </p:nvPr>
        </p:nvSpPr>
        <p:spPr/>
        <p:txBody>
          <a:bodyPr>
            <a:normAutofit fontScale="92500"/>
          </a:bodyPr>
          <a:lstStyle/>
          <a:p>
            <a:r>
              <a:rPr lang="fr-BE" dirty="0"/>
              <a:t>Het «</a:t>
            </a:r>
            <a:r>
              <a:rPr lang="fr-BE"/>
              <a:t> </a:t>
            </a:r>
            <a:r>
              <a:rPr lang="fr-BE" dirty="0" err="1"/>
              <a:t>Reuse</a:t>
            </a:r>
            <a:r>
              <a:rPr lang="fr-BE"/>
              <a:t> </a:t>
            </a:r>
            <a:r>
              <a:rPr lang="fr-BE" err="1"/>
              <a:t>Competency</a:t>
            </a:r>
            <a:r>
              <a:rPr lang="fr-BE"/>
              <a:t> Center</a:t>
            </a:r>
            <a:r>
              <a:rPr lang="fr-BE" dirty="0"/>
              <a:t> » </a:t>
            </a:r>
            <a:r>
              <a:rPr lang="fr-BE" dirty="0" err="1"/>
              <a:t>heeft</a:t>
            </a:r>
            <a:r>
              <a:rPr lang="fr-BE" dirty="0"/>
              <a:t> in </a:t>
            </a:r>
            <a:r>
              <a:rPr lang="fr-BE" dirty="0" err="1"/>
              <a:t>augustus</a:t>
            </a:r>
            <a:r>
              <a:rPr lang="fr-BE" dirty="0"/>
              <a:t> het </a:t>
            </a:r>
            <a:r>
              <a:rPr lang="fr-BE" dirty="0" err="1"/>
              <a:t>hergebruik</a:t>
            </a:r>
            <a:r>
              <a:rPr lang="fr-BE" dirty="0"/>
              <a:t> </a:t>
            </a:r>
            <a:r>
              <a:rPr lang="fr-BE" dirty="0" err="1"/>
              <a:t>gemeten</a:t>
            </a:r>
            <a:r>
              <a:rPr lang="fr-BE" dirty="0"/>
              <a:t> </a:t>
            </a:r>
            <a:r>
              <a:rPr lang="fr-BE" dirty="0" err="1"/>
              <a:t>voor</a:t>
            </a:r>
            <a:r>
              <a:rPr lang="fr-BE" dirty="0"/>
              <a:t> 11 </a:t>
            </a:r>
            <a:r>
              <a:rPr lang="fr-BE" dirty="0" err="1"/>
              <a:t>projecten</a:t>
            </a:r>
            <a:r>
              <a:rPr lang="fr-BE" dirty="0"/>
              <a:t> </a:t>
            </a:r>
            <a:r>
              <a:rPr lang="fr-BE" dirty="0" err="1"/>
              <a:t>binnen</a:t>
            </a:r>
            <a:r>
              <a:rPr lang="fr-BE" dirty="0"/>
              <a:t> de </a:t>
            </a:r>
            <a:r>
              <a:rPr lang="fr-BE" dirty="0" err="1"/>
              <a:t>domeinen</a:t>
            </a:r>
            <a:r>
              <a:rPr lang="fr-BE" dirty="0"/>
              <a:t> Sociale </a:t>
            </a:r>
            <a:r>
              <a:rPr lang="fr-BE" dirty="0" err="1"/>
              <a:t>Zekerheid</a:t>
            </a:r>
            <a:r>
              <a:rPr lang="fr-BE" dirty="0"/>
              <a:t> en </a:t>
            </a:r>
            <a:r>
              <a:rPr lang="fr-BE" dirty="0" err="1"/>
              <a:t>Zorg</a:t>
            </a:r>
            <a:r>
              <a:rPr lang="fr-BE" dirty="0"/>
              <a:t> &amp; </a:t>
            </a:r>
            <a:r>
              <a:rPr lang="fr-BE" dirty="0" err="1"/>
              <a:t>Gezondheid</a:t>
            </a:r>
            <a:endParaRPr lang="fr-BE" dirty="0"/>
          </a:p>
          <a:p>
            <a:endParaRPr lang="fr-BE" dirty="0"/>
          </a:p>
          <a:p>
            <a:r>
              <a:rPr lang="fr-BE" dirty="0"/>
              <a:t> Op basis van </a:t>
            </a:r>
            <a:r>
              <a:rPr lang="fr-BE" dirty="0" err="1"/>
              <a:t>deze</a:t>
            </a:r>
            <a:r>
              <a:rPr lang="fr-BE" dirty="0"/>
              <a:t> </a:t>
            </a:r>
            <a:r>
              <a:rPr lang="fr-BE" dirty="0" err="1"/>
              <a:t>meting</a:t>
            </a:r>
            <a:r>
              <a:rPr lang="fr-BE" dirty="0"/>
              <a:t> </a:t>
            </a:r>
            <a:r>
              <a:rPr lang="fr-BE" dirty="0" err="1"/>
              <a:t>kon</a:t>
            </a:r>
            <a:r>
              <a:rPr lang="fr-BE" dirty="0"/>
              <a:t> </a:t>
            </a:r>
            <a:r>
              <a:rPr lang="fr-BE" dirty="0" err="1"/>
              <a:t>volgende</a:t>
            </a:r>
            <a:r>
              <a:rPr lang="fr-BE" dirty="0"/>
              <a:t> </a:t>
            </a:r>
            <a:r>
              <a:rPr lang="fr-BE" b="1" dirty="0"/>
              <a:t>« </a:t>
            </a:r>
            <a:r>
              <a:rPr lang="fr-BE" b="1" dirty="0" err="1"/>
              <a:t>baseline</a:t>
            </a:r>
            <a:r>
              <a:rPr lang="fr-BE" b="1" dirty="0"/>
              <a:t> » </a:t>
            </a:r>
            <a:r>
              <a:rPr lang="fr-BE" dirty="0" err="1"/>
              <a:t>worden</a:t>
            </a:r>
            <a:r>
              <a:rPr lang="fr-BE" dirty="0"/>
              <a:t> </a:t>
            </a:r>
            <a:r>
              <a:rPr lang="fr-BE" dirty="0" err="1"/>
              <a:t>vastgelegd</a:t>
            </a:r>
            <a:endParaRPr lang="fr-BE" dirty="0"/>
          </a:p>
          <a:p>
            <a:pPr lvl="1"/>
            <a:r>
              <a:rPr lang="fr-BE" sz="2200" b="1" dirty="0"/>
              <a:t>29% </a:t>
            </a:r>
            <a:r>
              <a:rPr lang="fr-BE" sz="2200" dirty="0"/>
              <a:t>van de </a:t>
            </a:r>
            <a:r>
              <a:rPr lang="fr-BE" sz="2200" dirty="0" err="1"/>
              <a:t>functionaliteit</a:t>
            </a:r>
            <a:r>
              <a:rPr lang="fr-BE" sz="2200" dirty="0"/>
              <a:t> </a:t>
            </a:r>
            <a:r>
              <a:rPr lang="fr-BE" sz="2200" dirty="0" err="1"/>
              <a:t>wordt</a:t>
            </a:r>
            <a:r>
              <a:rPr lang="fr-BE" sz="2200" dirty="0"/>
              <a:t> </a:t>
            </a:r>
            <a:r>
              <a:rPr lang="fr-BE" sz="2200" dirty="0" err="1"/>
              <a:t>geleverd</a:t>
            </a:r>
            <a:r>
              <a:rPr lang="fr-BE" sz="2200" dirty="0"/>
              <a:t> </a:t>
            </a:r>
            <a:r>
              <a:rPr lang="fr-BE" sz="2200" dirty="0" err="1"/>
              <a:t>door</a:t>
            </a:r>
            <a:r>
              <a:rPr lang="fr-BE" sz="2200" dirty="0"/>
              <a:t> </a:t>
            </a:r>
            <a:r>
              <a:rPr lang="fr-BE" sz="2200" dirty="0" err="1"/>
              <a:t>hergebruik</a:t>
            </a:r>
            <a:r>
              <a:rPr lang="fr-BE" sz="2200" dirty="0"/>
              <a:t> van </a:t>
            </a:r>
            <a:r>
              <a:rPr lang="fr-BE" sz="2200" dirty="0" err="1"/>
              <a:t>bestaande</a:t>
            </a:r>
            <a:r>
              <a:rPr lang="fr-BE" sz="2200" dirty="0"/>
              <a:t> </a:t>
            </a:r>
            <a:r>
              <a:rPr lang="fr-BE" sz="2200" dirty="0" err="1"/>
              <a:t>componenten</a:t>
            </a:r>
            <a:r>
              <a:rPr lang="fr-BE" sz="2200" dirty="0"/>
              <a:t> </a:t>
            </a:r>
            <a:r>
              <a:rPr lang="fr-BE" sz="2200" dirty="0" err="1"/>
              <a:t>uit</a:t>
            </a:r>
            <a:r>
              <a:rPr lang="fr-BE" sz="2200" dirty="0"/>
              <a:t> de Software </a:t>
            </a:r>
            <a:r>
              <a:rPr lang="fr-BE" sz="2200" dirty="0" err="1"/>
              <a:t>ReUse</a:t>
            </a:r>
            <a:r>
              <a:rPr lang="fr-BE" sz="2200" dirty="0"/>
              <a:t> Catalogue</a:t>
            </a:r>
          </a:p>
          <a:p>
            <a:pPr lvl="1"/>
            <a:r>
              <a:rPr lang="fr-BE" sz="2200" b="1" dirty="0"/>
              <a:t>21% </a:t>
            </a:r>
            <a:r>
              <a:rPr lang="fr-BE" sz="2200" dirty="0"/>
              <a:t>van de </a:t>
            </a:r>
            <a:r>
              <a:rPr lang="fr-BE" sz="2200" dirty="0" err="1"/>
              <a:t>functionaliteit</a:t>
            </a:r>
            <a:r>
              <a:rPr lang="fr-BE" sz="2200" dirty="0"/>
              <a:t> </a:t>
            </a:r>
            <a:r>
              <a:rPr lang="fr-BE" sz="2200" dirty="0" err="1"/>
              <a:t>wordt</a:t>
            </a:r>
            <a:r>
              <a:rPr lang="fr-BE" sz="2200" dirty="0"/>
              <a:t> </a:t>
            </a:r>
            <a:r>
              <a:rPr lang="fr-BE" sz="2200" dirty="0" err="1"/>
              <a:t>herbruikbaar</a:t>
            </a:r>
            <a:r>
              <a:rPr lang="fr-BE" sz="2200" dirty="0"/>
              <a:t> </a:t>
            </a:r>
            <a:r>
              <a:rPr lang="fr-BE" sz="2200" dirty="0" err="1"/>
              <a:t>gemaakt</a:t>
            </a:r>
            <a:endParaRPr lang="fr-BE" sz="2200" dirty="0"/>
          </a:p>
          <a:p>
            <a:pPr lvl="1"/>
            <a:r>
              <a:rPr lang="fr-BE" sz="2200" dirty="0"/>
              <a:t>50% van de </a:t>
            </a:r>
            <a:r>
              <a:rPr lang="fr-BE" sz="2200" dirty="0" err="1"/>
              <a:t>functionaliteit</a:t>
            </a:r>
            <a:r>
              <a:rPr lang="fr-BE" sz="2200" dirty="0"/>
              <a:t> </a:t>
            </a:r>
            <a:r>
              <a:rPr lang="fr-BE" sz="2200" dirty="0" err="1"/>
              <a:t>is</a:t>
            </a:r>
            <a:r>
              <a:rPr lang="fr-BE" sz="2200" dirty="0"/>
              <a:t> « custom » (te </a:t>
            </a:r>
            <a:r>
              <a:rPr lang="fr-BE" sz="2200" dirty="0" err="1"/>
              <a:t>specifiek</a:t>
            </a:r>
            <a:r>
              <a:rPr lang="fr-BE" sz="2200" dirty="0"/>
              <a:t> </a:t>
            </a:r>
            <a:r>
              <a:rPr lang="fr-BE" sz="2200" dirty="0" err="1"/>
              <a:t>voor</a:t>
            </a:r>
            <a:r>
              <a:rPr lang="fr-BE" sz="2200" dirty="0"/>
              <a:t> </a:t>
            </a:r>
            <a:r>
              <a:rPr lang="fr-BE" sz="2200" dirty="0" err="1"/>
              <a:t>reuse</a:t>
            </a:r>
            <a:r>
              <a:rPr lang="fr-BE" sz="2200" dirty="0"/>
              <a:t>)</a:t>
            </a:r>
          </a:p>
          <a:p>
            <a:pPr lvl="1"/>
            <a:r>
              <a:rPr lang="fr-BE" sz="2200" dirty="0" err="1">
                <a:solidFill>
                  <a:srgbClr val="C20AB9"/>
                </a:solidFill>
              </a:rPr>
              <a:t>Gemiddeld</a:t>
            </a:r>
            <a:r>
              <a:rPr lang="fr-BE" sz="2200" dirty="0">
                <a:solidFill>
                  <a:srgbClr val="C20AB9"/>
                </a:solidFill>
              </a:rPr>
              <a:t> </a:t>
            </a:r>
            <a:r>
              <a:rPr lang="fr-BE" sz="2200" dirty="0" err="1">
                <a:solidFill>
                  <a:srgbClr val="C20AB9"/>
                </a:solidFill>
              </a:rPr>
              <a:t>wordt</a:t>
            </a:r>
            <a:r>
              <a:rPr lang="fr-BE" sz="2200" dirty="0">
                <a:solidFill>
                  <a:srgbClr val="C20AB9"/>
                </a:solidFill>
              </a:rPr>
              <a:t> </a:t>
            </a:r>
            <a:r>
              <a:rPr lang="fr-BE" sz="2200" dirty="0" err="1">
                <a:solidFill>
                  <a:srgbClr val="C20AB9"/>
                </a:solidFill>
              </a:rPr>
              <a:t>een</a:t>
            </a:r>
            <a:r>
              <a:rPr lang="fr-BE" sz="2200" dirty="0">
                <a:solidFill>
                  <a:srgbClr val="C20AB9"/>
                </a:solidFill>
              </a:rPr>
              <a:t> </a:t>
            </a:r>
            <a:r>
              <a:rPr lang="fr-BE" sz="2200" dirty="0" err="1">
                <a:solidFill>
                  <a:srgbClr val="C20AB9"/>
                </a:solidFill>
              </a:rPr>
              <a:t>kostenbesparing</a:t>
            </a:r>
            <a:r>
              <a:rPr lang="fr-BE" sz="2200" dirty="0">
                <a:solidFill>
                  <a:srgbClr val="C20AB9"/>
                </a:solidFill>
              </a:rPr>
              <a:t> van 13% </a:t>
            </a:r>
            <a:r>
              <a:rPr lang="fr-BE" sz="2200" dirty="0" err="1">
                <a:solidFill>
                  <a:srgbClr val="C20AB9"/>
                </a:solidFill>
              </a:rPr>
              <a:t>gerealiseerd</a:t>
            </a:r>
            <a:r>
              <a:rPr lang="fr-BE" sz="2200" dirty="0">
                <a:solidFill>
                  <a:srgbClr val="C20AB9"/>
                </a:solidFill>
              </a:rPr>
              <a:t> </a:t>
            </a:r>
            <a:r>
              <a:rPr lang="fr-BE" sz="2200" dirty="0" err="1">
                <a:solidFill>
                  <a:srgbClr val="C20AB9"/>
                </a:solidFill>
              </a:rPr>
              <a:t>dankzij</a:t>
            </a:r>
            <a:r>
              <a:rPr lang="fr-BE" sz="2200" dirty="0">
                <a:solidFill>
                  <a:srgbClr val="C20AB9"/>
                </a:solidFill>
              </a:rPr>
              <a:t> </a:t>
            </a:r>
            <a:r>
              <a:rPr lang="fr-BE" sz="2200" dirty="0" err="1">
                <a:solidFill>
                  <a:srgbClr val="C20AB9"/>
                </a:solidFill>
              </a:rPr>
              <a:t>reuse</a:t>
            </a:r>
            <a:endParaRPr lang="fr-BE" sz="2200" dirty="0">
              <a:solidFill>
                <a:srgbClr val="C20AB9"/>
              </a:solidFill>
            </a:endParaRPr>
          </a:p>
          <a:p>
            <a:pPr lvl="1"/>
            <a:endParaRPr lang="fr-BE" sz="2400" dirty="0"/>
          </a:p>
        </p:txBody>
      </p:sp>
      <p:sp>
        <p:nvSpPr>
          <p:cNvPr id="4" name="Slide Number Placeholder 3"/>
          <p:cNvSpPr>
            <a:spLocks noGrp="1"/>
          </p:cNvSpPr>
          <p:nvPr>
            <p:ph type="sldNum" sz="quarter" idx="12"/>
          </p:nvPr>
        </p:nvSpPr>
        <p:spPr/>
        <p:txBody>
          <a:bodyPr/>
          <a:lstStyle/>
          <a:p>
            <a:fld id="{71509E29-EB08-41CF-8A63-5F0085EEBB4A}" type="slidenum">
              <a:rPr lang="fr-BE" smtClean="0"/>
              <a:t>23</a:t>
            </a:fld>
            <a:endParaRPr lang="fr-BE"/>
          </a:p>
        </p:txBody>
      </p:sp>
    </p:spTree>
    <p:extLst>
      <p:ext uri="{BB962C8B-B14F-4D97-AF65-F5344CB8AC3E}">
        <p14:creationId xmlns:p14="http://schemas.microsoft.com/office/powerpoint/2010/main" val="3954622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716" y="430912"/>
            <a:ext cx="9152716" cy="6454472"/>
          </a:xfrm>
          <a:prstGeom prst="rect">
            <a:avLst/>
          </a:prstGeom>
          <a:solidFill>
            <a:schemeClr val="bg1"/>
          </a:solidFill>
        </p:spPr>
      </p:pic>
      <p:sp>
        <p:nvSpPr>
          <p:cNvPr id="2" name="Slide Number Placeholder 1"/>
          <p:cNvSpPr>
            <a:spLocks noGrp="1"/>
          </p:cNvSpPr>
          <p:nvPr>
            <p:ph type="sldNum" sz="quarter" idx="12"/>
          </p:nvPr>
        </p:nvSpPr>
        <p:spPr/>
        <p:txBody>
          <a:bodyPr/>
          <a:lstStyle/>
          <a:p>
            <a:fld id="{71509E29-EB08-41CF-8A63-5F0085EEBB4A}" type="slidenum">
              <a:rPr lang="fr-BE" smtClean="0"/>
              <a:t>24</a:t>
            </a:fld>
            <a:endParaRPr lang="fr-BE"/>
          </a:p>
        </p:txBody>
      </p:sp>
    </p:spTree>
    <p:extLst>
      <p:ext uri="{BB962C8B-B14F-4D97-AF65-F5344CB8AC3E}">
        <p14:creationId xmlns:p14="http://schemas.microsoft.com/office/powerpoint/2010/main" val="3713319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7504" y="1700808"/>
            <a:ext cx="4288870" cy="2922692"/>
          </a:xfrm>
          <a:prstGeom prst="rect">
            <a:avLst/>
          </a:prstGeom>
        </p:spPr>
      </p:pic>
      <p:sp>
        <p:nvSpPr>
          <p:cNvPr id="2" name="Slide Number Placeholder 1"/>
          <p:cNvSpPr>
            <a:spLocks noGrp="1"/>
          </p:cNvSpPr>
          <p:nvPr>
            <p:ph type="sldNum" sz="quarter" idx="12"/>
          </p:nvPr>
        </p:nvSpPr>
        <p:spPr/>
        <p:txBody>
          <a:bodyPr/>
          <a:lstStyle/>
          <a:p>
            <a:fld id="{71509E29-EB08-41CF-8A63-5F0085EEBB4A}" type="slidenum">
              <a:rPr lang="fr-BE" smtClean="0"/>
              <a:t>25</a:t>
            </a:fld>
            <a:endParaRPr lang="fr-BE"/>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785726"/>
            <a:ext cx="6728218" cy="14938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0" name="Picture 159"/>
          <p:cNvPicPr>
            <a:picLocks noChangeAspect="1"/>
          </p:cNvPicPr>
          <p:nvPr/>
        </p:nvPicPr>
        <p:blipFill>
          <a:blip r:embed="rId5">
            <a:duotone>
              <a:schemeClr val="bg2">
                <a:shade val="45000"/>
                <a:satMod val="135000"/>
              </a:schemeClr>
              <a:prstClr val="white"/>
            </a:duotone>
          </a:blip>
          <a:stretch>
            <a:fillRect/>
          </a:stretch>
        </p:blipFill>
        <p:spPr>
          <a:xfrm>
            <a:off x="23961" y="188640"/>
            <a:ext cx="9120039" cy="1428840"/>
          </a:xfrm>
          <a:prstGeom prst="rect">
            <a:avLst/>
          </a:prstGeom>
        </p:spPr>
      </p:pic>
      <p:pic>
        <p:nvPicPr>
          <p:cNvPr id="1150" name="Picture 1149"/>
          <p:cNvPicPr>
            <a:picLocks noChangeAspect="1"/>
          </p:cNvPicPr>
          <p:nvPr/>
        </p:nvPicPr>
        <p:blipFill>
          <a:blip r:embed="rId6"/>
          <a:stretch>
            <a:fillRect/>
          </a:stretch>
        </p:blipFill>
        <p:spPr>
          <a:xfrm>
            <a:off x="23961" y="188640"/>
            <a:ext cx="1505438" cy="1428840"/>
          </a:xfrm>
          <a:prstGeom prst="rect">
            <a:avLst/>
          </a:prstGeom>
        </p:spPr>
      </p:pic>
    </p:spTree>
    <p:extLst>
      <p:ext uri="{BB962C8B-B14F-4D97-AF65-F5344CB8AC3E}">
        <p14:creationId xmlns:p14="http://schemas.microsoft.com/office/powerpoint/2010/main" val="3284360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691680" y="1700808"/>
            <a:ext cx="3701989" cy="2955057"/>
          </a:xfrm>
          <a:prstGeom prst="rect">
            <a:avLst/>
          </a:prstGeom>
        </p:spPr>
      </p:pic>
      <p:pic>
        <p:nvPicPr>
          <p:cNvPr id="8" name="Picture 7"/>
          <p:cNvPicPr>
            <a:picLocks noChangeAspect="1"/>
          </p:cNvPicPr>
          <p:nvPr/>
        </p:nvPicPr>
        <p:blipFill>
          <a:blip r:embed="rId4">
            <a:duotone>
              <a:schemeClr val="bg2">
                <a:shade val="45000"/>
                <a:satMod val="135000"/>
              </a:schemeClr>
              <a:prstClr val="white"/>
            </a:duotone>
          </a:blip>
          <a:stretch>
            <a:fillRect/>
          </a:stretch>
        </p:blipFill>
        <p:spPr>
          <a:xfrm>
            <a:off x="23961" y="188640"/>
            <a:ext cx="9120039" cy="1428840"/>
          </a:xfrm>
          <a:prstGeom prst="rect">
            <a:avLst/>
          </a:prstGeom>
        </p:spPr>
      </p:pic>
      <p:pic>
        <p:nvPicPr>
          <p:cNvPr id="2" name="Picture 1"/>
          <p:cNvPicPr>
            <a:picLocks noChangeAspect="1"/>
          </p:cNvPicPr>
          <p:nvPr/>
        </p:nvPicPr>
        <p:blipFill>
          <a:blip r:embed="rId5"/>
          <a:stretch>
            <a:fillRect/>
          </a:stretch>
        </p:blipFill>
        <p:spPr>
          <a:xfrm>
            <a:off x="798037" y="4167014"/>
            <a:ext cx="6261682" cy="2664296"/>
          </a:xfrm>
          <a:prstGeom prst="rect">
            <a:avLst/>
          </a:prstGeom>
        </p:spPr>
      </p:pic>
      <p:sp>
        <p:nvSpPr>
          <p:cNvPr id="3" name="Slide Number Placeholder 2"/>
          <p:cNvSpPr>
            <a:spLocks noGrp="1"/>
          </p:cNvSpPr>
          <p:nvPr>
            <p:ph type="sldNum" sz="quarter" idx="12"/>
          </p:nvPr>
        </p:nvSpPr>
        <p:spPr/>
        <p:txBody>
          <a:bodyPr/>
          <a:lstStyle/>
          <a:p>
            <a:fld id="{71509E29-EB08-41CF-8A63-5F0085EEBB4A}" type="slidenum">
              <a:rPr lang="fr-BE" smtClean="0"/>
              <a:t>26</a:t>
            </a:fld>
            <a:endParaRPr lang="fr-BE"/>
          </a:p>
        </p:txBody>
      </p:sp>
      <p:pic>
        <p:nvPicPr>
          <p:cNvPr id="10" name="Picture 9"/>
          <p:cNvPicPr>
            <a:picLocks noChangeAspect="1"/>
          </p:cNvPicPr>
          <p:nvPr/>
        </p:nvPicPr>
        <p:blipFill>
          <a:blip r:embed="rId6"/>
          <a:stretch>
            <a:fillRect/>
          </a:stretch>
        </p:blipFill>
        <p:spPr>
          <a:xfrm>
            <a:off x="23961" y="188640"/>
            <a:ext cx="1505438" cy="1428840"/>
          </a:xfrm>
          <a:prstGeom prst="rect">
            <a:avLst/>
          </a:prstGeom>
        </p:spPr>
      </p:pic>
    </p:spTree>
    <p:extLst>
      <p:ext uri="{BB962C8B-B14F-4D97-AF65-F5344CB8AC3E}">
        <p14:creationId xmlns:p14="http://schemas.microsoft.com/office/powerpoint/2010/main" val="2440475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811081" y="2379224"/>
            <a:ext cx="5545797" cy="3168352"/>
          </a:xfrm>
          <a:prstGeom prst="rect">
            <a:avLst/>
          </a:prstGeom>
        </p:spPr>
      </p:pic>
      <p:sp>
        <p:nvSpPr>
          <p:cNvPr id="2" name="Slide Number Placeholder 1"/>
          <p:cNvSpPr>
            <a:spLocks noGrp="1"/>
          </p:cNvSpPr>
          <p:nvPr>
            <p:ph type="sldNum" sz="quarter" idx="12"/>
          </p:nvPr>
        </p:nvSpPr>
        <p:spPr/>
        <p:txBody>
          <a:bodyPr/>
          <a:lstStyle/>
          <a:p>
            <a:fld id="{71509E29-EB08-41CF-8A63-5F0085EEBB4A}" type="slidenum">
              <a:rPr lang="fr-BE" smtClean="0"/>
              <a:t>27</a:t>
            </a:fld>
            <a:endParaRPr lang="fr-BE"/>
          </a:p>
        </p:txBody>
      </p:sp>
      <p:pic>
        <p:nvPicPr>
          <p:cNvPr id="6" name="Picture 5"/>
          <p:cNvPicPr>
            <a:picLocks noChangeAspect="1"/>
          </p:cNvPicPr>
          <p:nvPr/>
        </p:nvPicPr>
        <p:blipFill>
          <a:blip r:embed="rId4">
            <a:duotone>
              <a:schemeClr val="bg2">
                <a:shade val="45000"/>
                <a:satMod val="135000"/>
              </a:schemeClr>
              <a:prstClr val="white"/>
            </a:duotone>
          </a:blip>
          <a:stretch>
            <a:fillRect/>
          </a:stretch>
        </p:blipFill>
        <p:spPr>
          <a:xfrm>
            <a:off x="23961" y="188640"/>
            <a:ext cx="9120039" cy="1428840"/>
          </a:xfrm>
          <a:prstGeom prst="rect">
            <a:avLst/>
          </a:prstGeom>
        </p:spPr>
      </p:pic>
      <p:pic>
        <p:nvPicPr>
          <p:cNvPr id="7" name="Picture 6"/>
          <p:cNvPicPr>
            <a:picLocks noChangeAspect="1"/>
          </p:cNvPicPr>
          <p:nvPr/>
        </p:nvPicPr>
        <p:blipFill>
          <a:blip r:embed="rId5"/>
          <a:stretch>
            <a:fillRect/>
          </a:stretch>
        </p:blipFill>
        <p:spPr>
          <a:xfrm>
            <a:off x="23961" y="188640"/>
            <a:ext cx="1505438" cy="1428840"/>
          </a:xfrm>
          <a:prstGeom prst="rect">
            <a:avLst/>
          </a:prstGeom>
        </p:spPr>
      </p:pic>
    </p:spTree>
    <p:extLst>
      <p:ext uri="{BB962C8B-B14F-4D97-AF65-F5344CB8AC3E}">
        <p14:creationId xmlns:p14="http://schemas.microsoft.com/office/powerpoint/2010/main" val="4245885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509E29-EB08-41CF-8A63-5F0085EEBB4A}" type="slidenum">
              <a:rPr lang="fr-BE" smtClean="0"/>
              <a:t>28</a:t>
            </a:fld>
            <a:endParaRPr lang="fr-BE"/>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467" y="4364289"/>
            <a:ext cx="4925466" cy="23815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a:blip r:embed="rId4">
            <a:duotone>
              <a:schemeClr val="bg2">
                <a:shade val="45000"/>
                <a:satMod val="135000"/>
              </a:schemeClr>
              <a:prstClr val="white"/>
            </a:duotone>
          </a:blip>
          <a:stretch>
            <a:fillRect/>
          </a:stretch>
        </p:blipFill>
        <p:spPr>
          <a:xfrm>
            <a:off x="23961" y="188640"/>
            <a:ext cx="9120039" cy="1428840"/>
          </a:xfrm>
          <a:prstGeom prst="rect">
            <a:avLst/>
          </a:prstGeom>
        </p:spPr>
      </p:pic>
      <p:pic>
        <p:nvPicPr>
          <p:cNvPr id="3" name="Picture 2"/>
          <p:cNvPicPr>
            <a:picLocks noChangeAspect="1"/>
          </p:cNvPicPr>
          <p:nvPr/>
        </p:nvPicPr>
        <p:blipFill>
          <a:blip r:embed="rId5"/>
          <a:stretch>
            <a:fillRect/>
          </a:stretch>
        </p:blipFill>
        <p:spPr>
          <a:xfrm>
            <a:off x="2584280" y="188640"/>
            <a:ext cx="1699688" cy="1428840"/>
          </a:xfrm>
          <a:prstGeom prst="rect">
            <a:avLst/>
          </a:prstGeom>
        </p:spPr>
      </p:pic>
      <p:pic>
        <p:nvPicPr>
          <p:cNvPr id="9" name="Picture 8"/>
          <p:cNvPicPr>
            <a:picLocks noChangeAspect="1"/>
          </p:cNvPicPr>
          <p:nvPr/>
        </p:nvPicPr>
        <p:blipFill>
          <a:blip r:embed="rId6"/>
          <a:stretch>
            <a:fillRect/>
          </a:stretch>
        </p:blipFill>
        <p:spPr>
          <a:xfrm>
            <a:off x="179512" y="1799560"/>
            <a:ext cx="3744416" cy="3718481"/>
          </a:xfrm>
          <a:prstGeom prst="rect">
            <a:avLst/>
          </a:prstGeom>
        </p:spPr>
      </p:pic>
    </p:spTree>
    <p:extLst>
      <p:ext uri="{BB962C8B-B14F-4D97-AF65-F5344CB8AC3E}">
        <p14:creationId xmlns:p14="http://schemas.microsoft.com/office/powerpoint/2010/main" val="2984670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89011" y="2444120"/>
            <a:ext cx="4789938" cy="3043868"/>
          </a:xfrm>
          <a:prstGeom prst="rect">
            <a:avLst/>
          </a:prstGeom>
        </p:spPr>
      </p:pic>
      <p:sp>
        <p:nvSpPr>
          <p:cNvPr id="3" name="Slide Number Placeholder 2"/>
          <p:cNvSpPr>
            <a:spLocks noGrp="1"/>
          </p:cNvSpPr>
          <p:nvPr>
            <p:ph type="sldNum" sz="quarter" idx="12"/>
          </p:nvPr>
        </p:nvSpPr>
        <p:spPr/>
        <p:txBody>
          <a:bodyPr/>
          <a:lstStyle/>
          <a:p>
            <a:fld id="{71509E29-EB08-41CF-8A63-5F0085EEBB4A}" type="slidenum">
              <a:rPr lang="fr-BE" smtClean="0"/>
              <a:t>29</a:t>
            </a:fld>
            <a:endParaRPr lang="fr-BE"/>
          </a:p>
        </p:txBody>
      </p:sp>
      <p:pic>
        <p:nvPicPr>
          <p:cNvPr id="7" name="Picture 6"/>
          <p:cNvPicPr>
            <a:picLocks noChangeAspect="1"/>
          </p:cNvPicPr>
          <p:nvPr/>
        </p:nvPicPr>
        <p:blipFill>
          <a:blip r:embed="rId4">
            <a:duotone>
              <a:schemeClr val="bg2">
                <a:shade val="45000"/>
                <a:satMod val="135000"/>
              </a:schemeClr>
              <a:prstClr val="white"/>
            </a:duotone>
          </a:blip>
          <a:stretch>
            <a:fillRect/>
          </a:stretch>
        </p:blipFill>
        <p:spPr>
          <a:xfrm>
            <a:off x="23961" y="188640"/>
            <a:ext cx="9120039" cy="1428840"/>
          </a:xfrm>
          <a:prstGeom prst="rect">
            <a:avLst/>
          </a:prstGeom>
        </p:spPr>
      </p:pic>
      <p:pic>
        <p:nvPicPr>
          <p:cNvPr id="8" name="Picture 7"/>
          <p:cNvPicPr>
            <a:picLocks noChangeAspect="1"/>
          </p:cNvPicPr>
          <p:nvPr/>
        </p:nvPicPr>
        <p:blipFill>
          <a:blip r:embed="rId5"/>
          <a:stretch>
            <a:fillRect/>
          </a:stretch>
        </p:blipFill>
        <p:spPr>
          <a:xfrm>
            <a:off x="2584280" y="188640"/>
            <a:ext cx="1699688" cy="1428840"/>
          </a:xfrm>
          <a:prstGeom prst="rect">
            <a:avLst/>
          </a:prstGeom>
        </p:spPr>
      </p:pic>
    </p:spTree>
    <p:extLst>
      <p:ext uri="{BB962C8B-B14F-4D97-AF65-F5344CB8AC3E}">
        <p14:creationId xmlns:p14="http://schemas.microsoft.com/office/powerpoint/2010/main" val="640640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Reuse</a:t>
            </a:r>
            <a:r>
              <a:rPr lang="fr-BE" dirty="0" smtClean="0"/>
              <a:t> Vision</a:t>
            </a:r>
            <a:endParaRPr lang="fr-BE" dirty="0"/>
          </a:p>
        </p:txBody>
      </p:sp>
      <p:sp>
        <p:nvSpPr>
          <p:cNvPr id="3" name="Content Placeholder 2"/>
          <p:cNvSpPr>
            <a:spLocks noGrp="1"/>
          </p:cNvSpPr>
          <p:nvPr>
            <p:ph idx="1"/>
          </p:nvPr>
        </p:nvSpPr>
        <p:spPr/>
        <p:txBody>
          <a:bodyPr>
            <a:normAutofit lnSpcReduction="10000"/>
          </a:bodyPr>
          <a:lstStyle/>
          <a:p>
            <a:r>
              <a:rPr lang="fr-BE" dirty="0" smtClean="0"/>
              <a:t>De </a:t>
            </a:r>
            <a:r>
              <a:rPr lang="fr-BE" dirty="0" err="1" smtClean="0"/>
              <a:t>uitdaging</a:t>
            </a:r>
            <a:r>
              <a:rPr lang="fr-BE" dirty="0" smtClean="0"/>
              <a:t>…</a:t>
            </a:r>
          </a:p>
          <a:p>
            <a:pPr lvl="1"/>
            <a:r>
              <a:rPr lang="fr-BE" dirty="0" smtClean="0"/>
              <a:t>Het tempo </a:t>
            </a:r>
            <a:r>
              <a:rPr lang="fr-BE" dirty="0" err="1" smtClean="0"/>
              <a:t>waarmee</a:t>
            </a:r>
            <a:r>
              <a:rPr lang="fr-BE" dirty="0" smtClean="0"/>
              <a:t> </a:t>
            </a:r>
            <a:r>
              <a:rPr lang="fr-BE" dirty="0" err="1" smtClean="0"/>
              <a:t>overheidsinstellingen</a:t>
            </a:r>
            <a:r>
              <a:rPr lang="fr-BE" dirty="0" smtClean="0"/>
              <a:t> </a:t>
            </a:r>
            <a:r>
              <a:rPr lang="fr-BE" dirty="0" err="1" smtClean="0"/>
              <a:t>nieuwe</a:t>
            </a:r>
            <a:r>
              <a:rPr lang="fr-BE" dirty="0" smtClean="0"/>
              <a:t> </a:t>
            </a:r>
            <a:r>
              <a:rPr lang="fr-BE" dirty="0" err="1" smtClean="0"/>
              <a:t>toepassingen</a:t>
            </a:r>
            <a:r>
              <a:rPr lang="fr-BE" dirty="0" smtClean="0"/>
              <a:t> </a:t>
            </a:r>
            <a:r>
              <a:rPr lang="fr-BE" dirty="0" err="1" smtClean="0"/>
              <a:t>wensen</a:t>
            </a:r>
            <a:r>
              <a:rPr lang="fr-BE" dirty="0" smtClean="0"/>
              <a:t> </a:t>
            </a:r>
            <a:r>
              <a:rPr lang="fr-BE" dirty="0" err="1" smtClean="0"/>
              <a:t>uit</a:t>
            </a:r>
            <a:r>
              <a:rPr lang="fr-BE" dirty="0" smtClean="0"/>
              <a:t> te </a:t>
            </a:r>
            <a:r>
              <a:rPr lang="fr-BE" dirty="0" err="1" smtClean="0"/>
              <a:t>rollen</a:t>
            </a:r>
            <a:r>
              <a:rPr lang="fr-BE" dirty="0" smtClean="0"/>
              <a:t>, </a:t>
            </a:r>
            <a:r>
              <a:rPr lang="fr-BE" dirty="0" err="1" smtClean="0"/>
              <a:t>wordt</a:t>
            </a:r>
            <a:r>
              <a:rPr lang="fr-BE" dirty="0" smtClean="0"/>
              <a:t> </a:t>
            </a:r>
            <a:r>
              <a:rPr lang="fr-BE" dirty="0" err="1" smtClean="0"/>
              <a:t>steeds</a:t>
            </a:r>
            <a:r>
              <a:rPr lang="fr-BE" dirty="0" smtClean="0"/>
              <a:t> </a:t>
            </a:r>
            <a:r>
              <a:rPr lang="fr-BE" dirty="0" err="1" smtClean="0"/>
              <a:t>hoger</a:t>
            </a:r>
            <a:r>
              <a:rPr lang="fr-BE" dirty="0" smtClean="0"/>
              <a:t>. De </a:t>
            </a:r>
            <a:r>
              <a:rPr lang="fr-BE" dirty="0" err="1" smtClean="0"/>
              <a:t>beschikbare</a:t>
            </a:r>
            <a:r>
              <a:rPr lang="fr-BE" dirty="0" smtClean="0"/>
              <a:t> </a:t>
            </a:r>
            <a:r>
              <a:rPr lang="fr-BE" dirty="0" err="1" smtClean="0"/>
              <a:t>budgetten</a:t>
            </a:r>
            <a:r>
              <a:rPr lang="fr-BE" dirty="0" smtClean="0"/>
              <a:t> </a:t>
            </a:r>
            <a:r>
              <a:rPr lang="fr-BE" dirty="0" err="1" smtClean="0"/>
              <a:t>volgen</a:t>
            </a:r>
            <a:r>
              <a:rPr lang="fr-BE" dirty="0" smtClean="0"/>
              <a:t> dit tempo niet. </a:t>
            </a:r>
            <a:r>
              <a:rPr lang="fr-BE" dirty="0" err="1" smtClean="0"/>
              <a:t>Instellingen</a:t>
            </a:r>
            <a:r>
              <a:rPr lang="fr-BE" dirty="0" smtClean="0"/>
              <a:t> </a:t>
            </a:r>
            <a:r>
              <a:rPr lang="fr-BE" dirty="0" err="1" smtClean="0"/>
              <a:t>hebben</a:t>
            </a:r>
            <a:r>
              <a:rPr lang="fr-BE" dirty="0" smtClean="0"/>
              <a:t> </a:t>
            </a:r>
            <a:r>
              <a:rPr lang="fr-BE" dirty="0" err="1" smtClean="0"/>
              <a:t>dezelfde</a:t>
            </a:r>
            <a:r>
              <a:rPr lang="fr-BE" dirty="0" smtClean="0"/>
              <a:t> </a:t>
            </a:r>
            <a:r>
              <a:rPr lang="fr-BE" dirty="0" err="1" smtClean="0"/>
              <a:t>soort</a:t>
            </a:r>
            <a:r>
              <a:rPr lang="fr-BE" dirty="0" smtClean="0"/>
              <a:t> </a:t>
            </a:r>
            <a:r>
              <a:rPr lang="fr-BE" dirty="0" err="1" smtClean="0"/>
              <a:t>businessbehoeften</a:t>
            </a:r>
            <a:r>
              <a:rPr lang="fr-BE" dirty="0" smtClean="0"/>
              <a:t> en </a:t>
            </a:r>
            <a:r>
              <a:rPr lang="fr-BE" dirty="0" err="1" smtClean="0"/>
              <a:t>kijken</a:t>
            </a:r>
            <a:r>
              <a:rPr lang="fr-BE" dirty="0" smtClean="0"/>
              <a:t> </a:t>
            </a:r>
            <a:r>
              <a:rPr lang="fr-BE" dirty="0" err="1" smtClean="0"/>
              <a:t>daarom</a:t>
            </a:r>
            <a:r>
              <a:rPr lang="fr-BE" dirty="0" smtClean="0"/>
              <a:t> </a:t>
            </a:r>
            <a:r>
              <a:rPr lang="fr-BE" dirty="0" err="1" smtClean="0"/>
              <a:t>steeds</a:t>
            </a:r>
            <a:r>
              <a:rPr lang="fr-BE" dirty="0" smtClean="0"/>
              <a:t> </a:t>
            </a:r>
            <a:r>
              <a:rPr lang="fr-BE" dirty="0" err="1" smtClean="0"/>
              <a:t>vaker</a:t>
            </a:r>
            <a:r>
              <a:rPr lang="fr-BE" dirty="0" smtClean="0"/>
              <a:t> </a:t>
            </a:r>
            <a:r>
              <a:rPr lang="fr-BE" dirty="0" err="1" smtClean="0"/>
              <a:t>naar</a:t>
            </a:r>
            <a:r>
              <a:rPr lang="fr-BE" dirty="0" smtClean="0"/>
              <a:t> </a:t>
            </a:r>
            <a:r>
              <a:rPr lang="fr-BE" dirty="0" err="1" smtClean="0"/>
              <a:t>elkaar</a:t>
            </a:r>
            <a:r>
              <a:rPr lang="fr-BE" dirty="0" smtClean="0"/>
              <a:t> op </a:t>
            </a:r>
            <a:r>
              <a:rPr lang="fr-BE" dirty="0" err="1" smtClean="0"/>
              <a:t>zoek</a:t>
            </a:r>
            <a:r>
              <a:rPr lang="fr-BE" dirty="0" smtClean="0"/>
              <a:t> </a:t>
            </a:r>
            <a:r>
              <a:rPr lang="fr-BE" dirty="0" err="1" smtClean="0"/>
              <a:t>naar</a:t>
            </a:r>
            <a:r>
              <a:rPr lang="fr-BE" dirty="0" smtClean="0"/>
              <a:t> </a:t>
            </a:r>
            <a:r>
              <a:rPr lang="fr-BE" dirty="0" err="1" smtClean="0"/>
              <a:t>functionaliteiten</a:t>
            </a:r>
            <a:r>
              <a:rPr lang="fr-BE" dirty="0" smtClean="0"/>
              <a:t> om het ICT-</a:t>
            </a:r>
            <a:r>
              <a:rPr lang="fr-BE" dirty="0" err="1" smtClean="0"/>
              <a:t>werk</a:t>
            </a:r>
            <a:r>
              <a:rPr lang="fr-BE" dirty="0" smtClean="0"/>
              <a:t> te </a:t>
            </a:r>
            <a:r>
              <a:rPr lang="fr-BE" dirty="0" err="1" smtClean="0"/>
              <a:t>verlichten</a:t>
            </a:r>
            <a:endParaRPr lang="fr-BE" dirty="0" smtClean="0"/>
          </a:p>
          <a:p>
            <a:pPr lvl="1"/>
            <a:endParaRPr lang="fr-BE" dirty="0" smtClean="0"/>
          </a:p>
          <a:p>
            <a:r>
              <a:rPr lang="fr-BE" dirty="0" smtClean="0"/>
              <a:t>Het </a:t>
            </a:r>
            <a:r>
              <a:rPr lang="fr-BE" dirty="0" err="1" smtClean="0"/>
              <a:t>antwoord</a:t>
            </a:r>
            <a:r>
              <a:rPr lang="fr-BE" dirty="0" smtClean="0"/>
              <a:t> </a:t>
            </a:r>
            <a:r>
              <a:rPr lang="fr-BE" dirty="0" err="1" smtClean="0"/>
              <a:t>is</a:t>
            </a:r>
            <a:r>
              <a:rPr lang="fr-BE" dirty="0" smtClean="0"/>
              <a:t> </a:t>
            </a:r>
            <a:r>
              <a:rPr lang="fr-BE" smtClean="0"/>
              <a:t>hergebruik</a:t>
            </a:r>
            <a:endParaRPr lang="fr-BE" dirty="0" smtClean="0"/>
          </a:p>
          <a:p>
            <a:pPr lvl="1"/>
            <a:r>
              <a:rPr lang="fr-BE" dirty="0" err="1" smtClean="0"/>
              <a:t>Door</a:t>
            </a:r>
            <a:r>
              <a:rPr lang="fr-BE" dirty="0" smtClean="0"/>
              <a:t> </a:t>
            </a:r>
            <a:r>
              <a:rPr lang="fr-BE" dirty="0" err="1" smtClean="0"/>
              <a:t>ervaringen</a:t>
            </a:r>
            <a:r>
              <a:rPr lang="fr-BE" dirty="0" smtClean="0"/>
              <a:t>, software-</a:t>
            </a:r>
            <a:r>
              <a:rPr lang="fr-BE" dirty="0" err="1" smtClean="0"/>
              <a:t>componenten</a:t>
            </a:r>
            <a:r>
              <a:rPr lang="fr-BE" dirty="0" smtClean="0"/>
              <a:t> en </a:t>
            </a:r>
            <a:r>
              <a:rPr lang="fr-BE" dirty="0" err="1" smtClean="0"/>
              <a:t>zelfs</a:t>
            </a:r>
            <a:r>
              <a:rPr lang="fr-BE" dirty="0" smtClean="0"/>
              <a:t> </a:t>
            </a:r>
            <a:r>
              <a:rPr lang="fr-BE" dirty="0" err="1" smtClean="0"/>
              <a:t>integrale</a:t>
            </a:r>
            <a:r>
              <a:rPr lang="fr-BE" dirty="0" smtClean="0"/>
              <a:t> </a:t>
            </a:r>
            <a:r>
              <a:rPr lang="fr-BE" dirty="0" err="1" smtClean="0"/>
              <a:t>diensten</a:t>
            </a:r>
            <a:r>
              <a:rPr lang="fr-BE" dirty="0" smtClean="0"/>
              <a:t> </a:t>
            </a:r>
            <a:r>
              <a:rPr lang="fr-BE" dirty="0" err="1" smtClean="0"/>
              <a:t>uit</a:t>
            </a:r>
            <a:r>
              <a:rPr lang="fr-BE" dirty="0" smtClean="0"/>
              <a:t> te </a:t>
            </a:r>
            <a:r>
              <a:rPr lang="fr-BE" dirty="0" err="1" smtClean="0"/>
              <a:t>wisselen</a:t>
            </a:r>
            <a:r>
              <a:rPr lang="fr-BE" dirty="0" smtClean="0"/>
              <a:t>, </a:t>
            </a:r>
            <a:r>
              <a:rPr lang="fr-BE" dirty="0" err="1" smtClean="0"/>
              <a:t>halen</a:t>
            </a:r>
            <a:r>
              <a:rPr lang="fr-BE" dirty="0" smtClean="0"/>
              <a:t> </a:t>
            </a:r>
            <a:r>
              <a:rPr lang="fr-BE" dirty="0" err="1" smtClean="0"/>
              <a:t>overheden</a:t>
            </a:r>
            <a:r>
              <a:rPr lang="fr-BE" dirty="0" smtClean="0"/>
              <a:t> </a:t>
            </a:r>
            <a:r>
              <a:rPr lang="fr-BE" dirty="0" err="1" smtClean="0"/>
              <a:t>meer</a:t>
            </a:r>
            <a:r>
              <a:rPr lang="fr-BE" dirty="0" smtClean="0"/>
              <a:t> rendement </a:t>
            </a:r>
            <a:r>
              <a:rPr lang="fr-BE" dirty="0" err="1" smtClean="0"/>
              <a:t>uit</a:t>
            </a:r>
            <a:r>
              <a:rPr lang="fr-BE" dirty="0" smtClean="0"/>
              <a:t> hun ICT-</a:t>
            </a:r>
            <a:r>
              <a:rPr lang="fr-BE" dirty="0" err="1" smtClean="0"/>
              <a:t>investeringen</a:t>
            </a:r>
            <a:r>
              <a:rPr lang="fr-BE" dirty="0" smtClean="0"/>
              <a:t>. </a:t>
            </a:r>
            <a:r>
              <a:rPr lang="fr-BE" dirty="0" err="1" smtClean="0"/>
              <a:t>Ze</a:t>
            </a:r>
            <a:r>
              <a:rPr lang="fr-BE" dirty="0" smtClean="0"/>
              <a:t> </a:t>
            </a:r>
            <a:r>
              <a:rPr lang="fr-BE" dirty="0" err="1" smtClean="0"/>
              <a:t>vermijden</a:t>
            </a:r>
            <a:r>
              <a:rPr lang="fr-BE" dirty="0" smtClean="0"/>
              <a:t> </a:t>
            </a:r>
            <a:r>
              <a:rPr lang="fr-BE" dirty="0" err="1" smtClean="0"/>
              <a:t>kosten</a:t>
            </a:r>
            <a:r>
              <a:rPr lang="fr-BE" dirty="0" smtClean="0"/>
              <a:t>, </a:t>
            </a:r>
            <a:r>
              <a:rPr lang="fr-BE" dirty="0" err="1" smtClean="0"/>
              <a:t>versnellen</a:t>
            </a:r>
            <a:r>
              <a:rPr lang="fr-BE" dirty="0" smtClean="0"/>
              <a:t> de </a:t>
            </a:r>
            <a:r>
              <a:rPr lang="fr-BE" dirty="0" err="1" smtClean="0"/>
              <a:t>bouw</a:t>
            </a:r>
            <a:r>
              <a:rPr lang="fr-BE" dirty="0" smtClean="0"/>
              <a:t> van </a:t>
            </a:r>
            <a:r>
              <a:rPr lang="fr-BE" dirty="0" err="1" smtClean="0"/>
              <a:t>nieuwe</a:t>
            </a:r>
            <a:r>
              <a:rPr lang="fr-BE" dirty="0" smtClean="0"/>
              <a:t> </a:t>
            </a:r>
            <a:r>
              <a:rPr lang="fr-BE" dirty="0" err="1" smtClean="0"/>
              <a:t>toepassingen</a:t>
            </a:r>
            <a:r>
              <a:rPr lang="fr-BE" dirty="0" smtClean="0"/>
              <a:t> en </a:t>
            </a:r>
            <a:r>
              <a:rPr lang="fr-BE" dirty="0" err="1" smtClean="0"/>
              <a:t>beperken</a:t>
            </a:r>
            <a:r>
              <a:rPr lang="fr-BE" dirty="0" smtClean="0"/>
              <a:t> de </a:t>
            </a:r>
            <a:r>
              <a:rPr lang="fr-BE" dirty="0" err="1" smtClean="0"/>
              <a:t>complexiteit</a:t>
            </a:r>
            <a:r>
              <a:rPr lang="fr-BE" dirty="0" smtClean="0"/>
              <a:t> van hun portfolio</a:t>
            </a:r>
          </a:p>
          <a:p>
            <a:endParaRPr lang="fr-BE" dirty="0"/>
          </a:p>
          <a:p>
            <a:pPr marL="0" indent="0">
              <a:buNone/>
            </a:pPr>
            <a:endParaRPr lang="fr-BE" dirty="0" smtClean="0"/>
          </a:p>
          <a:p>
            <a:endParaRPr lang="fr-BE" dirty="0"/>
          </a:p>
          <a:p>
            <a:endParaRPr lang="fr-BE" dirty="0" smtClean="0"/>
          </a:p>
          <a:p>
            <a:endParaRPr lang="fr-BE" dirty="0" smtClean="0"/>
          </a:p>
        </p:txBody>
      </p:sp>
      <p:sp>
        <p:nvSpPr>
          <p:cNvPr id="4" name="Slide Number Placeholder 3"/>
          <p:cNvSpPr>
            <a:spLocks noGrp="1"/>
          </p:cNvSpPr>
          <p:nvPr>
            <p:ph type="sldNum" sz="quarter" idx="12"/>
          </p:nvPr>
        </p:nvSpPr>
        <p:spPr/>
        <p:txBody>
          <a:bodyPr/>
          <a:lstStyle/>
          <a:p>
            <a:fld id="{71509E29-EB08-41CF-8A63-5F0085EEBB4A}" type="slidenum">
              <a:rPr lang="fr-BE" smtClean="0"/>
              <a:t>3</a:t>
            </a:fld>
            <a:endParaRPr lang="fr-BE"/>
          </a:p>
        </p:txBody>
      </p:sp>
    </p:spTree>
    <p:extLst>
      <p:ext uri="{BB962C8B-B14F-4D97-AF65-F5344CB8AC3E}">
        <p14:creationId xmlns:p14="http://schemas.microsoft.com/office/powerpoint/2010/main" val="149203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03492" y="1916832"/>
            <a:ext cx="3760976" cy="4549910"/>
          </a:xfrm>
          <a:prstGeom prst="rect">
            <a:avLst/>
          </a:prstGeom>
        </p:spPr>
      </p:pic>
      <p:sp>
        <p:nvSpPr>
          <p:cNvPr id="2" name="Slide Number Placeholder 1"/>
          <p:cNvSpPr>
            <a:spLocks noGrp="1"/>
          </p:cNvSpPr>
          <p:nvPr>
            <p:ph type="sldNum" sz="quarter" idx="12"/>
          </p:nvPr>
        </p:nvSpPr>
        <p:spPr/>
        <p:txBody>
          <a:bodyPr/>
          <a:lstStyle/>
          <a:p>
            <a:fld id="{71509E29-EB08-41CF-8A63-5F0085EEBB4A}" type="slidenum">
              <a:rPr lang="fr-BE" smtClean="0"/>
              <a:t>30</a:t>
            </a:fld>
            <a:endParaRPr lang="fr-BE"/>
          </a:p>
        </p:txBody>
      </p:sp>
      <p:pic>
        <p:nvPicPr>
          <p:cNvPr id="6" name="Picture 5"/>
          <p:cNvPicPr>
            <a:picLocks noChangeAspect="1"/>
          </p:cNvPicPr>
          <p:nvPr/>
        </p:nvPicPr>
        <p:blipFill>
          <a:blip r:embed="rId4">
            <a:duotone>
              <a:schemeClr val="bg2">
                <a:shade val="45000"/>
                <a:satMod val="135000"/>
              </a:schemeClr>
              <a:prstClr val="white"/>
            </a:duotone>
          </a:blip>
          <a:stretch>
            <a:fillRect/>
          </a:stretch>
        </p:blipFill>
        <p:spPr>
          <a:xfrm>
            <a:off x="23961" y="188640"/>
            <a:ext cx="9120039" cy="1428840"/>
          </a:xfrm>
          <a:prstGeom prst="rect">
            <a:avLst/>
          </a:prstGeom>
        </p:spPr>
      </p:pic>
      <p:pic>
        <p:nvPicPr>
          <p:cNvPr id="3" name="Picture 2"/>
          <p:cNvPicPr>
            <a:picLocks noChangeAspect="1"/>
          </p:cNvPicPr>
          <p:nvPr/>
        </p:nvPicPr>
        <p:blipFill>
          <a:blip r:embed="rId5"/>
          <a:stretch>
            <a:fillRect/>
          </a:stretch>
        </p:blipFill>
        <p:spPr>
          <a:xfrm>
            <a:off x="5169831" y="188640"/>
            <a:ext cx="1544288" cy="1428840"/>
          </a:xfrm>
          <a:prstGeom prst="rect">
            <a:avLst/>
          </a:prstGeom>
        </p:spPr>
      </p:pic>
    </p:spTree>
    <p:extLst>
      <p:ext uri="{BB962C8B-B14F-4D97-AF65-F5344CB8AC3E}">
        <p14:creationId xmlns:p14="http://schemas.microsoft.com/office/powerpoint/2010/main" val="884026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24120" y="2316522"/>
            <a:ext cx="4319719" cy="3293756"/>
          </a:xfrm>
          <a:prstGeom prst="rect">
            <a:avLst/>
          </a:prstGeom>
        </p:spPr>
      </p:pic>
      <p:sp>
        <p:nvSpPr>
          <p:cNvPr id="3" name="Slide Number Placeholder 2"/>
          <p:cNvSpPr>
            <a:spLocks noGrp="1"/>
          </p:cNvSpPr>
          <p:nvPr>
            <p:ph type="sldNum" sz="quarter" idx="12"/>
          </p:nvPr>
        </p:nvSpPr>
        <p:spPr/>
        <p:txBody>
          <a:bodyPr/>
          <a:lstStyle/>
          <a:p>
            <a:fld id="{71509E29-EB08-41CF-8A63-5F0085EEBB4A}" type="slidenum">
              <a:rPr lang="fr-BE" smtClean="0"/>
              <a:t>31</a:t>
            </a:fld>
            <a:endParaRPr lang="fr-BE"/>
          </a:p>
        </p:txBody>
      </p:sp>
      <p:pic>
        <p:nvPicPr>
          <p:cNvPr id="5" name="Picture 4"/>
          <p:cNvPicPr>
            <a:picLocks noChangeAspect="1"/>
          </p:cNvPicPr>
          <p:nvPr/>
        </p:nvPicPr>
        <p:blipFill>
          <a:blip r:embed="rId4">
            <a:duotone>
              <a:schemeClr val="bg2">
                <a:shade val="45000"/>
                <a:satMod val="135000"/>
              </a:schemeClr>
              <a:prstClr val="white"/>
            </a:duotone>
          </a:blip>
          <a:stretch>
            <a:fillRect/>
          </a:stretch>
        </p:blipFill>
        <p:spPr>
          <a:xfrm>
            <a:off x="23961" y="188640"/>
            <a:ext cx="9120039" cy="1428840"/>
          </a:xfrm>
          <a:prstGeom prst="rect">
            <a:avLst/>
          </a:prstGeom>
        </p:spPr>
      </p:pic>
      <p:pic>
        <p:nvPicPr>
          <p:cNvPr id="6" name="Picture 5"/>
          <p:cNvPicPr>
            <a:picLocks noChangeAspect="1"/>
          </p:cNvPicPr>
          <p:nvPr/>
        </p:nvPicPr>
        <p:blipFill>
          <a:blip r:embed="rId5"/>
          <a:stretch>
            <a:fillRect/>
          </a:stretch>
        </p:blipFill>
        <p:spPr>
          <a:xfrm>
            <a:off x="5169831" y="188640"/>
            <a:ext cx="1544288" cy="1428840"/>
          </a:xfrm>
          <a:prstGeom prst="rect">
            <a:avLst/>
          </a:prstGeom>
        </p:spPr>
      </p:pic>
    </p:spTree>
    <p:extLst>
      <p:ext uri="{BB962C8B-B14F-4D97-AF65-F5344CB8AC3E}">
        <p14:creationId xmlns:p14="http://schemas.microsoft.com/office/powerpoint/2010/main" val="1216847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96101" y="1850284"/>
            <a:ext cx="3575758" cy="4665113"/>
          </a:xfrm>
          <a:prstGeom prst="rect">
            <a:avLst/>
          </a:prstGeom>
        </p:spPr>
      </p:pic>
      <p:sp>
        <p:nvSpPr>
          <p:cNvPr id="2" name="Slide Number Placeholder 1"/>
          <p:cNvSpPr>
            <a:spLocks noGrp="1"/>
          </p:cNvSpPr>
          <p:nvPr>
            <p:ph type="sldNum" sz="quarter" idx="12"/>
          </p:nvPr>
        </p:nvSpPr>
        <p:spPr/>
        <p:txBody>
          <a:bodyPr/>
          <a:lstStyle/>
          <a:p>
            <a:fld id="{71509E29-EB08-41CF-8A63-5F0085EEBB4A}" type="slidenum">
              <a:rPr lang="fr-BE" smtClean="0"/>
              <a:t>32</a:t>
            </a:fld>
            <a:endParaRPr lang="fr-BE"/>
          </a:p>
        </p:txBody>
      </p:sp>
      <p:pic>
        <p:nvPicPr>
          <p:cNvPr id="6" name="Picture 5"/>
          <p:cNvPicPr>
            <a:picLocks noChangeAspect="1"/>
          </p:cNvPicPr>
          <p:nvPr/>
        </p:nvPicPr>
        <p:blipFill>
          <a:blip r:embed="rId4">
            <a:duotone>
              <a:schemeClr val="bg2">
                <a:shade val="45000"/>
                <a:satMod val="135000"/>
              </a:schemeClr>
              <a:prstClr val="white"/>
            </a:duotone>
          </a:blip>
          <a:stretch>
            <a:fillRect/>
          </a:stretch>
        </p:blipFill>
        <p:spPr>
          <a:xfrm>
            <a:off x="23961" y="188640"/>
            <a:ext cx="9120039" cy="1428840"/>
          </a:xfrm>
          <a:prstGeom prst="rect">
            <a:avLst/>
          </a:prstGeom>
        </p:spPr>
      </p:pic>
      <p:pic>
        <p:nvPicPr>
          <p:cNvPr id="3" name="Picture 2"/>
          <p:cNvPicPr>
            <a:picLocks noChangeAspect="1"/>
          </p:cNvPicPr>
          <p:nvPr/>
        </p:nvPicPr>
        <p:blipFill>
          <a:blip r:embed="rId5"/>
          <a:stretch>
            <a:fillRect/>
          </a:stretch>
        </p:blipFill>
        <p:spPr>
          <a:xfrm>
            <a:off x="7638562" y="188640"/>
            <a:ext cx="1505438" cy="1428840"/>
          </a:xfrm>
          <a:prstGeom prst="rect">
            <a:avLst/>
          </a:prstGeom>
        </p:spPr>
      </p:pic>
    </p:spTree>
    <p:extLst>
      <p:ext uri="{BB962C8B-B14F-4D97-AF65-F5344CB8AC3E}">
        <p14:creationId xmlns:p14="http://schemas.microsoft.com/office/powerpoint/2010/main" val="3741834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80714" y="1935014"/>
            <a:ext cx="3806531" cy="3655863"/>
          </a:xfrm>
          <a:prstGeom prst="rect">
            <a:avLst/>
          </a:prstGeom>
        </p:spPr>
      </p:pic>
      <p:sp>
        <p:nvSpPr>
          <p:cNvPr id="3" name="Slide Number Placeholder 2"/>
          <p:cNvSpPr>
            <a:spLocks noGrp="1"/>
          </p:cNvSpPr>
          <p:nvPr>
            <p:ph type="sldNum" sz="quarter" idx="12"/>
          </p:nvPr>
        </p:nvSpPr>
        <p:spPr/>
        <p:txBody>
          <a:bodyPr/>
          <a:lstStyle/>
          <a:p>
            <a:fld id="{71509E29-EB08-41CF-8A63-5F0085EEBB4A}" type="slidenum">
              <a:rPr lang="fr-BE" smtClean="0"/>
              <a:t>33</a:t>
            </a:fld>
            <a:endParaRPr lang="fr-BE"/>
          </a:p>
        </p:txBody>
      </p:sp>
      <p:pic>
        <p:nvPicPr>
          <p:cNvPr id="7" name="Picture 6"/>
          <p:cNvPicPr>
            <a:picLocks noChangeAspect="1"/>
          </p:cNvPicPr>
          <p:nvPr/>
        </p:nvPicPr>
        <p:blipFill>
          <a:blip r:embed="rId4">
            <a:duotone>
              <a:schemeClr val="bg2">
                <a:shade val="45000"/>
                <a:satMod val="135000"/>
              </a:schemeClr>
              <a:prstClr val="white"/>
            </a:duotone>
          </a:blip>
          <a:stretch>
            <a:fillRect/>
          </a:stretch>
        </p:blipFill>
        <p:spPr>
          <a:xfrm>
            <a:off x="23961" y="188640"/>
            <a:ext cx="9120039" cy="1428840"/>
          </a:xfrm>
          <a:prstGeom prst="rect">
            <a:avLst/>
          </a:prstGeom>
        </p:spPr>
      </p:pic>
      <p:pic>
        <p:nvPicPr>
          <p:cNvPr id="8" name="Picture 7"/>
          <p:cNvPicPr>
            <a:picLocks noChangeAspect="1"/>
          </p:cNvPicPr>
          <p:nvPr/>
        </p:nvPicPr>
        <p:blipFill>
          <a:blip r:embed="rId5"/>
          <a:stretch>
            <a:fillRect/>
          </a:stretch>
        </p:blipFill>
        <p:spPr>
          <a:xfrm>
            <a:off x="7638562" y="188640"/>
            <a:ext cx="1505438" cy="1428840"/>
          </a:xfrm>
          <a:prstGeom prst="rect">
            <a:avLst/>
          </a:prstGeom>
        </p:spPr>
      </p:pic>
      <p:sp>
        <p:nvSpPr>
          <p:cNvPr id="4" name="Content Placeholder 3"/>
          <p:cNvSpPr>
            <a:spLocks noGrp="1"/>
          </p:cNvSpPr>
          <p:nvPr>
            <p:ph idx="1"/>
          </p:nvPr>
        </p:nvSpPr>
        <p:spPr>
          <a:xfrm>
            <a:off x="457199" y="1883965"/>
            <a:ext cx="8467449" cy="4425355"/>
          </a:xfrm>
        </p:spPr>
        <p:txBody>
          <a:bodyPr/>
          <a:lstStyle/>
          <a:p>
            <a:endParaRPr lang="fr-BE"/>
          </a:p>
        </p:txBody>
      </p:sp>
    </p:spTree>
    <p:extLst>
      <p:ext uri="{BB962C8B-B14F-4D97-AF65-F5344CB8AC3E}">
        <p14:creationId xmlns:p14="http://schemas.microsoft.com/office/powerpoint/2010/main" val="42045816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3</a:t>
            </a:r>
            <a:r>
              <a:rPr lang="fr-BE" dirty="0" smtClean="0"/>
              <a:t>. </a:t>
            </a:r>
            <a:r>
              <a:rPr lang="fr-BE" dirty="0" err="1" smtClean="0"/>
              <a:t>Samen</a:t>
            </a:r>
            <a:r>
              <a:rPr lang="fr-BE" dirty="0" smtClean="0"/>
              <a:t> </a:t>
            </a:r>
            <a:r>
              <a:rPr lang="fr-BE" dirty="0" err="1" smtClean="0"/>
              <a:t>streven</a:t>
            </a:r>
            <a:r>
              <a:rPr lang="fr-BE" dirty="0" smtClean="0"/>
              <a:t> </a:t>
            </a:r>
            <a:r>
              <a:rPr lang="fr-BE" dirty="0" err="1" smtClean="0"/>
              <a:t>naar</a:t>
            </a:r>
            <a:r>
              <a:rPr lang="fr-BE" dirty="0" smtClean="0"/>
              <a:t> </a:t>
            </a:r>
            <a:r>
              <a:rPr lang="fr-BE" dirty="0" err="1" smtClean="0"/>
              <a:t>een</a:t>
            </a:r>
            <a:r>
              <a:rPr lang="fr-BE" dirty="0" smtClean="0"/>
              <a:t> </a:t>
            </a:r>
            <a:r>
              <a:rPr lang="fr-BE" dirty="0" err="1" smtClean="0"/>
              <a:t>cultuur</a:t>
            </a:r>
            <a:r>
              <a:rPr lang="fr-BE" dirty="0" smtClean="0"/>
              <a:t> van </a:t>
            </a:r>
            <a:r>
              <a:rPr lang="fr-BE" dirty="0" err="1" smtClean="0"/>
              <a:t>reuse</a:t>
            </a:r>
            <a:r>
              <a:rPr lang="fr-BE" dirty="0" smtClean="0"/>
              <a:t>?!</a:t>
            </a:r>
            <a:endParaRPr lang="fr-BE"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8087" y="1700213"/>
            <a:ext cx="4425950" cy="4425950"/>
          </a:xfrm>
        </p:spPr>
      </p:pic>
      <p:sp>
        <p:nvSpPr>
          <p:cNvPr id="4" name="Slide Number Placeholder 3"/>
          <p:cNvSpPr>
            <a:spLocks noGrp="1"/>
          </p:cNvSpPr>
          <p:nvPr>
            <p:ph type="sldNum" sz="quarter" idx="12"/>
          </p:nvPr>
        </p:nvSpPr>
        <p:spPr/>
        <p:txBody>
          <a:bodyPr/>
          <a:lstStyle/>
          <a:p>
            <a:fld id="{13B540AB-6939-4937-A918-1D15FF1C7CE3}" type="slidenum">
              <a:rPr lang="nl-BE" smtClean="0">
                <a:solidFill>
                  <a:prstClr val="white"/>
                </a:solidFill>
              </a:rPr>
              <a:pPr/>
              <a:t>34</a:t>
            </a:fld>
            <a:endParaRPr lang="nl-BE" dirty="0">
              <a:solidFill>
                <a:prstClr val="white"/>
              </a:solidFill>
            </a:endParaRPr>
          </a:p>
        </p:txBody>
      </p:sp>
      <p:grpSp>
        <p:nvGrpSpPr>
          <p:cNvPr id="22" name="Group 21"/>
          <p:cNvGrpSpPr/>
          <p:nvPr/>
        </p:nvGrpSpPr>
        <p:grpSpPr>
          <a:xfrm>
            <a:off x="2943402" y="2193978"/>
            <a:ext cx="3471465" cy="3471465"/>
            <a:chOff x="2943402" y="2193978"/>
            <a:chExt cx="3471465" cy="3471465"/>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3402" y="2193978"/>
              <a:ext cx="3471465" cy="3471465"/>
            </a:xfrm>
            <a:prstGeom prst="rect">
              <a:avLst/>
            </a:prstGeom>
          </p:spPr>
        </p:pic>
        <p:sp>
          <p:nvSpPr>
            <p:cNvPr id="18" name="TextBox 17"/>
            <p:cNvSpPr txBox="1"/>
            <p:nvPr/>
          </p:nvSpPr>
          <p:spPr>
            <a:xfrm>
              <a:off x="4382418" y="5349408"/>
              <a:ext cx="593432" cy="246221"/>
            </a:xfrm>
            <a:prstGeom prst="rect">
              <a:avLst/>
            </a:prstGeom>
            <a:noFill/>
          </p:spPr>
          <p:txBody>
            <a:bodyPr wrap="none" rtlCol="0">
              <a:spAutoFit/>
            </a:bodyPr>
            <a:lstStyle/>
            <a:p>
              <a:r>
                <a:rPr lang="fr-BE" sz="1000" dirty="0" smtClean="0">
                  <a:solidFill>
                    <a:prstClr val="white"/>
                  </a:solidFill>
                </a:rPr>
                <a:t>RESEAU</a:t>
              </a:r>
              <a:endParaRPr lang="fr-BE" sz="1000" dirty="0">
                <a:solidFill>
                  <a:prstClr val="white"/>
                </a:solidFill>
              </a:endParaRPr>
            </a:p>
          </p:txBody>
        </p:sp>
      </p:grpSp>
      <p:sp>
        <p:nvSpPr>
          <p:cNvPr id="19" name="TextBox 18"/>
          <p:cNvSpPr txBox="1"/>
          <p:nvPr/>
        </p:nvSpPr>
        <p:spPr>
          <a:xfrm>
            <a:off x="4315110" y="5805264"/>
            <a:ext cx="787395" cy="246221"/>
          </a:xfrm>
          <a:prstGeom prst="rect">
            <a:avLst/>
          </a:prstGeom>
          <a:noFill/>
        </p:spPr>
        <p:txBody>
          <a:bodyPr wrap="none" rtlCol="0">
            <a:spAutoFit/>
          </a:bodyPr>
          <a:lstStyle/>
          <a:p>
            <a:r>
              <a:rPr lang="fr-BE" sz="1000" dirty="0" smtClean="0">
                <a:solidFill>
                  <a:prstClr val="white"/>
                </a:solidFill>
              </a:rPr>
              <a:t>MENTALITE</a:t>
            </a:r>
            <a:endParaRPr lang="fr-BE" sz="1000" dirty="0">
              <a:solidFill>
                <a:prstClr val="white"/>
              </a:solidFill>
            </a:endParaRPr>
          </a:p>
        </p:txBody>
      </p:sp>
      <p:grpSp>
        <p:nvGrpSpPr>
          <p:cNvPr id="21" name="Group 20"/>
          <p:cNvGrpSpPr/>
          <p:nvPr/>
        </p:nvGrpSpPr>
        <p:grpSpPr>
          <a:xfrm>
            <a:off x="3427839" y="2678415"/>
            <a:ext cx="2502590" cy="2502590"/>
            <a:chOff x="3427839" y="2678415"/>
            <a:chExt cx="2502590" cy="250259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7839" y="2678415"/>
              <a:ext cx="2502590" cy="2502590"/>
            </a:xfrm>
            <a:prstGeom prst="rect">
              <a:avLst/>
            </a:prstGeom>
          </p:spPr>
        </p:pic>
        <p:sp>
          <p:nvSpPr>
            <p:cNvPr id="17" name="TextBox 16"/>
            <p:cNvSpPr txBox="1"/>
            <p:nvPr/>
          </p:nvSpPr>
          <p:spPr>
            <a:xfrm>
              <a:off x="4280645" y="4838963"/>
              <a:ext cx="795411" cy="246221"/>
            </a:xfrm>
            <a:prstGeom prst="rect">
              <a:avLst/>
            </a:prstGeom>
            <a:noFill/>
          </p:spPr>
          <p:txBody>
            <a:bodyPr wrap="none" rtlCol="0">
              <a:spAutoFit/>
            </a:bodyPr>
            <a:lstStyle/>
            <a:p>
              <a:pPr algn="ctr"/>
              <a:r>
                <a:rPr lang="fr-BE" sz="1000" dirty="0" smtClean="0">
                  <a:solidFill>
                    <a:prstClr val="white"/>
                  </a:solidFill>
                </a:rPr>
                <a:t>PROCESSUS</a:t>
              </a:r>
              <a:endParaRPr lang="fr-BE" sz="1000" dirty="0">
                <a:solidFill>
                  <a:prstClr val="white"/>
                </a:solidFill>
              </a:endParaRPr>
            </a:p>
          </p:txBody>
        </p:sp>
      </p:grpSp>
      <p:grpSp>
        <p:nvGrpSpPr>
          <p:cNvPr id="20" name="Group 19"/>
          <p:cNvGrpSpPr/>
          <p:nvPr/>
        </p:nvGrpSpPr>
        <p:grpSpPr>
          <a:xfrm>
            <a:off x="3959277" y="3209853"/>
            <a:ext cx="1439714" cy="1439714"/>
            <a:chOff x="3959277" y="3209853"/>
            <a:chExt cx="1439714" cy="1439714"/>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9277" y="3209853"/>
              <a:ext cx="1439714" cy="1439714"/>
            </a:xfrm>
            <a:prstGeom prst="rect">
              <a:avLst/>
            </a:prstGeom>
          </p:spPr>
        </p:pic>
        <p:sp>
          <p:nvSpPr>
            <p:cNvPr id="16" name="TextBox 15"/>
            <p:cNvSpPr txBox="1"/>
            <p:nvPr/>
          </p:nvSpPr>
          <p:spPr>
            <a:xfrm>
              <a:off x="4341560" y="4103494"/>
              <a:ext cx="734496" cy="261610"/>
            </a:xfrm>
            <a:prstGeom prst="rect">
              <a:avLst/>
            </a:prstGeom>
            <a:noFill/>
          </p:spPr>
          <p:txBody>
            <a:bodyPr wrap="none" rtlCol="0">
              <a:spAutoFit/>
            </a:bodyPr>
            <a:lstStyle/>
            <a:p>
              <a:r>
                <a:rPr lang="fr-BE" sz="1100" dirty="0" smtClean="0">
                  <a:solidFill>
                    <a:prstClr val="white"/>
                  </a:solidFill>
                </a:rPr>
                <a:t>CATALOG</a:t>
              </a:r>
              <a:endParaRPr lang="fr-BE" sz="1100" dirty="0">
                <a:solidFill>
                  <a:prstClr val="white"/>
                </a:solidFill>
              </a:endParaRPr>
            </a:p>
          </p:txBody>
        </p:sp>
      </p:grpSp>
      <p:grpSp>
        <p:nvGrpSpPr>
          <p:cNvPr id="27" name="Group 26"/>
          <p:cNvGrpSpPr/>
          <p:nvPr/>
        </p:nvGrpSpPr>
        <p:grpSpPr>
          <a:xfrm>
            <a:off x="179512" y="1196752"/>
            <a:ext cx="3983528" cy="2232248"/>
            <a:chOff x="179512" y="1772816"/>
            <a:chExt cx="3983528" cy="2232248"/>
          </a:xfrm>
        </p:grpSpPr>
        <p:cxnSp>
          <p:nvCxnSpPr>
            <p:cNvPr id="24" name="Straight Connector 23"/>
            <p:cNvCxnSpPr/>
            <p:nvPr/>
          </p:nvCxnSpPr>
          <p:spPr>
            <a:xfrm flipV="1">
              <a:off x="4163040" y="2420888"/>
              <a:ext cx="0" cy="1584176"/>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483768" y="2420888"/>
              <a:ext cx="1679272" cy="0"/>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9512" y="1772816"/>
              <a:ext cx="2300056" cy="1938992"/>
            </a:xfrm>
            <a:prstGeom prst="rect">
              <a:avLst/>
            </a:prstGeom>
            <a:noFill/>
            <a:ln w="15875">
              <a:solidFill>
                <a:schemeClr val="accent6"/>
              </a:solidFill>
            </a:ln>
          </p:spPr>
          <p:txBody>
            <a:bodyPr wrap="square" rtlCol="0">
              <a:spAutoFit/>
            </a:bodyPr>
            <a:lstStyle/>
            <a:p>
              <a:r>
                <a:rPr lang="fr-BE" sz="1500" dirty="0" err="1" smtClean="0">
                  <a:solidFill>
                    <a:srgbClr val="1F497D">
                      <a:lumMod val="75000"/>
                    </a:srgbClr>
                  </a:solidFill>
                </a:rPr>
                <a:t>Raadpleeg</a:t>
              </a:r>
              <a:r>
                <a:rPr lang="fr-BE" sz="1500" dirty="0" smtClean="0">
                  <a:solidFill>
                    <a:srgbClr val="1F497D">
                      <a:lumMod val="75000"/>
                    </a:srgbClr>
                  </a:solidFill>
                </a:rPr>
                <a:t> de </a:t>
              </a:r>
              <a:r>
                <a:rPr lang="fr-BE" sz="1500" b="1" dirty="0" err="1" smtClean="0">
                  <a:solidFill>
                    <a:srgbClr val="1F497D">
                      <a:lumMod val="75000"/>
                    </a:srgbClr>
                  </a:solidFill>
                </a:rPr>
                <a:t>SoftWare</a:t>
              </a:r>
              <a:r>
                <a:rPr lang="fr-BE" sz="1500" b="1" dirty="0" smtClean="0">
                  <a:solidFill>
                    <a:srgbClr val="1F497D">
                      <a:lumMod val="75000"/>
                    </a:srgbClr>
                  </a:solidFill>
                </a:rPr>
                <a:t> </a:t>
              </a:r>
              <a:r>
                <a:rPr lang="fr-BE" sz="1500" b="1" dirty="0" err="1" smtClean="0">
                  <a:solidFill>
                    <a:srgbClr val="1F497D">
                      <a:lumMod val="75000"/>
                    </a:srgbClr>
                  </a:solidFill>
                </a:rPr>
                <a:t>Reuse</a:t>
              </a:r>
              <a:r>
                <a:rPr lang="fr-BE" sz="1500" b="1" dirty="0" smtClean="0">
                  <a:solidFill>
                    <a:srgbClr val="1F497D">
                      <a:lumMod val="75000"/>
                    </a:srgbClr>
                  </a:solidFill>
                </a:rPr>
                <a:t> Catalogue </a:t>
              </a:r>
              <a:r>
                <a:rPr lang="fr-BE" sz="1500" dirty="0" smtClean="0">
                  <a:solidFill>
                    <a:srgbClr val="1F497D">
                      <a:lumMod val="75000"/>
                    </a:srgbClr>
                  </a:solidFill>
                </a:rPr>
                <a:t>en </a:t>
              </a:r>
              <a:r>
                <a:rPr lang="fr-BE" sz="1500" dirty="0" err="1" smtClean="0">
                  <a:solidFill>
                    <a:srgbClr val="1F497D">
                      <a:lumMod val="75000"/>
                    </a:srgbClr>
                  </a:solidFill>
                </a:rPr>
                <a:t>ontdekt</a:t>
              </a:r>
              <a:r>
                <a:rPr lang="fr-BE" sz="1500" dirty="0" smtClean="0">
                  <a:solidFill>
                    <a:srgbClr val="1F497D">
                      <a:lumMod val="75000"/>
                    </a:srgbClr>
                  </a:solidFill>
                </a:rPr>
                <a:t> </a:t>
              </a:r>
              <a:r>
                <a:rPr lang="fr-BE" sz="1500" dirty="0" err="1" smtClean="0">
                  <a:solidFill>
                    <a:srgbClr val="1F497D">
                      <a:lumMod val="75000"/>
                    </a:srgbClr>
                  </a:solidFill>
                </a:rPr>
                <a:t>welke</a:t>
              </a:r>
              <a:r>
                <a:rPr lang="fr-BE" sz="1500" dirty="0" smtClean="0">
                  <a:solidFill>
                    <a:srgbClr val="1F497D">
                      <a:lumMod val="75000"/>
                    </a:srgbClr>
                  </a:solidFill>
                </a:rPr>
                <a:t> </a:t>
              </a:r>
              <a:r>
                <a:rPr lang="fr-BE" sz="1500" dirty="0" err="1" smtClean="0">
                  <a:solidFill>
                    <a:srgbClr val="1F497D">
                      <a:lumMod val="75000"/>
                    </a:srgbClr>
                  </a:solidFill>
                </a:rPr>
                <a:t>componenten</a:t>
              </a:r>
              <a:r>
                <a:rPr lang="fr-BE" sz="1500" dirty="0" smtClean="0">
                  <a:solidFill>
                    <a:srgbClr val="1F497D">
                      <a:lumMod val="75000"/>
                    </a:srgbClr>
                  </a:solidFill>
                </a:rPr>
                <a:t> u niet </a:t>
              </a:r>
              <a:r>
                <a:rPr lang="fr-BE" sz="1500" dirty="0" err="1" smtClean="0">
                  <a:solidFill>
                    <a:srgbClr val="1F497D">
                      <a:lumMod val="75000"/>
                    </a:srgbClr>
                  </a:solidFill>
                </a:rPr>
                <a:t>opnieuw</a:t>
              </a:r>
              <a:r>
                <a:rPr lang="fr-BE" sz="1500" dirty="0" smtClean="0">
                  <a:solidFill>
                    <a:srgbClr val="1F497D">
                      <a:lumMod val="75000"/>
                    </a:srgbClr>
                  </a:solidFill>
                </a:rPr>
                <a:t> </a:t>
              </a:r>
              <a:r>
                <a:rPr lang="fr-BE" sz="1500" dirty="0" err="1" smtClean="0">
                  <a:solidFill>
                    <a:srgbClr val="1F497D">
                      <a:lumMod val="75000"/>
                    </a:srgbClr>
                  </a:solidFill>
                </a:rPr>
                <a:t>hoeft</a:t>
              </a:r>
              <a:r>
                <a:rPr lang="fr-BE" sz="1500" dirty="0" smtClean="0">
                  <a:solidFill>
                    <a:srgbClr val="1F497D">
                      <a:lumMod val="75000"/>
                    </a:srgbClr>
                  </a:solidFill>
                </a:rPr>
                <a:t> te </a:t>
              </a:r>
              <a:r>
                <a:rPr lang="fr-BE" sz="1500" dirty="0" err="1" smtClean="0">
                  <a:solidFill>
                    <a:srgbClr val="1F497D">
                      <a:lumMod val="75000"/>
                    </a:srgbClr>
                  </a:solidFill>
                </a:rPr>
                <a:t>ontwikkelen</a:t>
              </a:r>
              <a:r>
                <a:rPr lang="fr-BE" sz="1500" dirty="0" smtClean="0">
                  <a:solidFill>
                    <a:srgbClr val="1F497D">
                      <a:lumMod val="75000"/>
                    </a:srgbClr>
                  </a:solidFill>
                </a:rPr>
                <a:t>. Help </a:t>
              </a:r>
              <a:r>
                <a:rPr lang="fr-BE" sz="1500" dirty="0" err="1" smtClean="0">
                  <a:solidFill>
                    <a:srgbClr val="1F497D">
                      <a:lumMod val="75000"/>
                    </a:srgbClr>
                  </a:solidFill>
                </a:rPr>
                <a:t>ons</a:t>
              </a:r>
              <a:r>
                <a:rPr lang="fr-BE" sz="1500" dirty="0" smtClean="0">
                  <a:solidFill>
                    <a:srgbClr val="1F497D">
                      <a:lumMod val="75000"/>
                    </a:srgbClr>
                  </a:solidFill>
                </a:rPr>
                <a:t> de </a:t>
              </a:r>
              <a:r>
                <a:rPr lang="fr-BE" sz="1500" dirty="0" err="1" smtClean="0">
                  <a:solidFill>
                    <a:srgbClr val="1F497D">
                      <a:lumMod val="75000"/>
                    </a:srgbClr>
                  </a:solidFill>
                </a:rPr>
                <a:t>catalogus</a:t>
              </a:r>
              <a:r>
                <a:rPr lang="fr-BE" sz="1500" dirty="0" smtClean="0">
                  <a:solidFill>
                    <a:srgbClr val="1F497D">
                      <a:lumMod val="75000"/>
                    </a:srgbClr>
                  </a:solidFill>
                </a:rPr>
                <a:t> </a:t>
              </a:r>
              <a:r>
                <a:rPr lang="fr-BE" sz="1500" dirty="0" err="1" smtClean="0">
                  <a:solidFill>
                    <a:srgbClr val="1F497D">
                      <a:lumMod val="75000"/>
                    </a:srgbClr>
                  </a:solidFill>
                </a:rPr>
                <a:t>verder</a:t>
              </a:r>
              <a:r>
                <a:rPr lang="fr-BE" sz="1500" dirty="0" smtClean="0">
                  <a:solidFill>
                    <a:srgbClr val="1F497D">
                      <a:lumMod val="75000"/>
                    </a:srgbClr>
                  </a:solidFill>
                </a:rPr>
                <a:t> te </a:t>
              </a:r>
              <a:r>
                <a:rPr lang="fr-BE" sz="1500" dirty="0" err="1" smtClean="0">
                  <a:solidFill>
                    <a:srgbClr val="1F497D">
                      <a:lumMod val="75000"/>
                    </a:srgbClr>
                  </a:solidFill>
                </a:rPr>
                <a:t>verrijken</a:t>
              </a:r>
              <a:endParaRPr lang="fr-BE" sz="1500" b="1" dirty="0">
                <a:solidFill>
                  <a:srgbClr val="1F497D">
                    <a:lumMod val="75000"/>
                  </a:srgbClr>
                </a:solidFill>
              </a:endParaRPr>
            </a:p>
          </p:txBody>
        </p:sp>
      </p:grpSp>
      <p:grpSp>
        <p:nvGrpSpPr>
          <p:cNvPr id="31" name="Group 30"/>
          <p:cNvGrpSpPr/>
          <p:nvPr/>
        </p:nvGrpSpPr>
        <p:grpSpPr>
          <a:xfrm>
            <a:off x="5364088" y="1591632"/>
            <a:ext cx="3744416" cy="1765360"/>
            <a:chOff x="5220072" y="1375608"/>
            <a:chExt cx="3744416" cy="1765360"/>
          </a:xfrm>
        </p:grpSpPr>
        <p:sp>
          <p:nvSpPr>
            <p:cNvPr id="28" name="TextBox 27"/>
            <p:cNvSpPr txBox="1"/>
            <p:nvPr/>
          </p:nvSpPr>
          <p:spPr>
            <a:xfrm>
              <a:off x="6821945" y="1375608"/>
              <a:ext cx="2142543" cy="1708160"/>
            </a:xfrm>
            <a:prstGeom prst="rect">
              <a:avLst/>
            </a:prstGeom>
            <a:noFill/>
            <a:ln w="15875">
              <a:solidFill>
                <a:srgbClr val="0070C0"/>
              </a:solidFill>
            </a:ln>
          </p:spPr>
          <p:txBody>
            <a:bodyPr wrap="square" rtlCol="0">
              <a:spAutoFit/>
            </a:bodyPr>
            <a:lstStyle/>
            <a:p>
              <a:r>
                <a:rPr lang="fr-BE" sz="1500" dirty="0" err="1" smtClean="0">
                  <a:solidFill>
                    <a:srgbClr val="1F497D">
                      <a:lumMod val="75000"/>
                    </a:srgbClr>
                  </a:solidFill>
                </a:rPr>
                <a:t>Mobiliseer</a:t>
              </a:r>
              <a:r>
                <a:rPr lang="fr-BE" sz="1500" dirty="0" smtClean="0">
                  <a:solidFill>
                    <a:srgbClr val="1F497D">
                      <a:lumMod val="75000"/>
                    </a:srgbClr>
                  </a:solidFill>
                </a:rPr>
                <a:t> de </a:t>
              </a:r>
              <a:r>
                <a:rPr lang="fr-BE" sz="1500" dirty="0" err="1" smtClean="0">
                  <a:solidFill>
                    <a:srgbClr val="1F497D">
                      <a:lumMod val="75000"/>
                    </a:srgbClr>
                  </a:solidFill>
                </a:rPr>
                <a:t>projectmedewerkers</a:t>
              </a:r>
              <a:r>
                <a:rPr lang="fr-BE" sz="1500" dirty="0" smtClean="0">
                  <a:solidFill>
                    <a:srgbClr val="1F497D">
                      <a:lumMod val="75000"/>
                    </a:srgbClr>
                  </a:solidFill>
                </a:rPr>
                <a:t> om </a:t>
              </a:r>
              <a:r>
                <a:rPr lang="fr-BE" sz="1500" dirty="0" err="1" smtClean="0">
                  <a:solidFill>
                    <a:srgbClr val="1F497D">
                      <a:lumMod val="75000"/>
                    </a:srgbClr>
                  </a:solidFill>
                </a:rPr>
                <a:t>hergebruik</a:t>
              </a:r>
              <a:r>
                <a:rPr lang="fr-BE" sz="1500" dirty="0" smtClean="0">
                  <a:solidFill>
                    <a:srgbClr val="1F497D">
                      <a:lumMod val="75000"/>
                    </a:srgbClr>
                  </a:solidFill>
                </a:rPr>
                <a:t> te </a:t>
              </a:r>
              <a:r>
                <a:rPr lang="fr-BE" sz="1500" dirty="0" err="1" smtClean="0">
                  <a:solidFill>
                    <a:srgbClr val="1F497D">
                      <a:lumMod val="75000"/>
                    </a:srgbClr>
                  </a:solidFill>
                </a:rPr>
                <a:t>identificeren</a:t>
              </a:r>
              <a:r>
                <a:rPr lang="fr-BE" sz="1500" dirty="0" smtClean="0">
                  <a:solidFill>
                    <a:srgbClr val="1F497D">
                      <a:lumMod val="75000"/>
                    </a:srgbClr>
                  </a:solidFill>
                </a:rPr>
                <a:t>, te </a:t>
              </a:r>
              <a:r>
                <a:rPr lang="fr-BE" sz="1500" dirty="0" err="1" smtClean="0">
                  <a:solidFill>
                    <a:srgbClr val="1F497D">
                      <a:lumMod val="75000"/>
                    </a:srgbClr>
                  </a:solidFill>
                </a:rPr>
                <a:t>registeren</a:t>
              </a:r>
              <a:r>
                <a:rPr lang="fr-BE" sz="1500" dirty="0" smtClean="0">
                  <a:solidFill>
                    <a:srgbClr val="1F497D">
                      <a:lumMod val="75000"/>
                    </a:srgbClr>
                  </a:solidFill>
                </a:rPr>
                <a:t> en te </a:t>
              </a:r>
              <a:r>
                <a:rPr lang="fr-BE" sz="1500" dirty="0" err="1" smtClean="0">
                  <a:solidFill>
                    <a:srgbClr val="1F497D">
                      <a:lumMod val="75000"/>
                    </a:srgbClr>
                  </a:solidFill>
                </a:rPr>
                <a:t>meten</a:t>
              </a:r>
              <a:r>
                <a:rPr lang="fr-BE" sz="1500" dirty="0" smtClean="0">
                  <a:solidFill>
                    <a:srgbClr val="1F497D">
                      <a:lumMod val="75000"/>
                    </a:srgbClr>
                  </a:solidFill>
                </a:rPr>
                <a:t> </a:t>
              </a:r>
              <a:r>
                <a:rPr lang="fr-BE" sz="1500" b="1" dirty="0" err="1" smtClean="0">
                  <a:solidFill>
                    <a:srgbClr val="1F497D">
                      <a:lumMod val="75000"/>
                    </a:srgbClr>
                  </a:solidFill>
                </a:rPr>
                <a:t>doorheen</a:t>
              </a:r>
              <a:r>
                <a:rPr lang="fr-BE" sz="1500" b="1" dirty="0" smtClean="0">
                  <a:solidFill>
                    <a:srgbClr val="1F497D">
                      <a:lumMod val="75000"/>
                    </a:srgbClr>
                  </a:solidFill>
                </a:rPr>
                <a:t> de </a:t>
              </a:r>
              <a:r>
                <a:rPr lang="fr-BE" sz="1500" b="1" dirty="0" err="1" smtClean="0">
                  <a:solidFill>
                    <a:srgbClr val="1F497D">
                      <a:lumMod val="75000"/>
                    </a:srgbClr>
                  </a:solidFill>
                </a:rPr>
                <a:t>volledige</a:t>
              </a:r>
              <a:r>
                <a:rPr lang="fr-BE" sz="1500" b="1" dirty="0" smtClean="0">
                  <a:solidFill>
                    <a:srgbClr val="1F497D">
                      <a:lumMod val="75000"/>
                    </a:srgbClr>
                  </a:solidFill>
                </a:rPr>
                <a:t> </a:t>
              </a:r>
              <a:r>
                <a:rPr lang="fr-BE" sz="1500" b="1" dirty="0" err="1" smtClean="0">
                  <a:solidFill>
                    <a:srgbClr val="1F497D">
                      <a:lumMod val="75000"/>
                    </a:srgbClr>
                  </a:solidFill>
                </a:rPr>
                <a:t>project</a:t>
              </a:r>
              <a:r>
                <a:rPr lang="fr-BE" sz="1500" b="1" dirty="0" smtClean="0">
                  <a:solidFill>
                    <a:srgbClr val="1F497D">
                      <a:lumMod val="75000"/>
                    </a:srgbClr>
                  </a:solidFill>
                </a:rPr>
                <a:t> life cycle</a:t>
              </a:r>
            </a:p>
          </p:txBody>
        </p:sp>
        <p:cxnSp>
          <p:nvCxnSpPr>
            <p:cNvPr id="29" name="Straight Connector 28"/>
            <p:cNvCxnSpPr/>
            <p:nvPr/>
          </p:nvCxnSpPr>
          <p:spPr>
            <a:xfrm flipV="1">
              <a:off x="5220072" y="2492896"/>
              <a:ext cx="0" cy="648072"/>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220072" y="2492896"/>
              <a:ext cx="1601873"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6083108" y="3995479"/>
            <a:ext cx="2919772" cy="1938992"/>
            <a:chOff x="6083108" y="3995479"/>
            <a:chExt cx="2919772" cy="1938992"/>
          </a:xfrm>
        </p:grpSpPr>
        <p:sp>
          <p:nvSpPr>
            <p:cNvPr id="36" name="TextBox 35"/>
            <p:cNvSpPr txBox="1"/>
            <p:nvPr/>
          </p:nvSpPr>
          <p:spPr>
            <a:xfrm>
              <a:off x="6985596" y="3995479"/>
              <a:ext cx="2017284" cy="1938992"/>
            </a:xfrm>
            <a:prstGeom prst="rect">
              <a:avLst/>
            </a:prstGeom>
            <a:noFill/>
            <a:ln w="15875">
              <a:solidFill>
                <a:srgbClr val="009999"/>
              </a:solidFill>
            </a:ln>
          </p:spPr>
          <p:txBody>
            <a:bodyPr wrap="square" rtlCol="0">
              <a:spAutoFit/>
            </a:bodyPr>
            <a:lstStyle/>
            <a:p>
              <a:r>
                <a:rPr lang="fr-BE" sz="1500" b="1" dirty="0" err="1" smtClean="0">
                  <a:solidFill>
                    <a:srgbClr val="1F497D">
                      <a:lumMod val="75000"/>
                    </a:srgbClr>
                  </a:solidFill>
                </a:rPr>
                <a:t>Denk</a:t>
              </a:r>
              <a:r>
                <a:rPr lang="fr-BE" sz="1500" b="1" dirty="0" smtClean="0">
                  <a:solidFill>
                    <a:srgbClr val="1F497D">
                      <a:lumMod val="75000"/>
                    </a:srgbClr>
                  </a:solidFill>
                </a:rPr>
                <a:t> </a:t>
              </a:r>
              <a:r>
                <a:rPr lang="fr-BE" sz="1500" b="1" dirty="0" err="1" smtClean="0">
                  <a:solidFill>
                    <a:srgbClr val="1F497D">
                      <a:lumMod val="75000"/>
                    </a:srgbClr>
                  </a:solidFill>
                </a:rPr>
                <a:t>verder</a:t>
              </a:r>
              <a:r>
                <a:rPr lang="fr-BE" sz="1500" b="1" dirty="0" smtClean="0">
                  <a:solidFill>
                    <a:srgbClr val="1F497D">
                      <a:lumMod val="75000"/>
                    </a:srgbClr>
                  </a:solidFill>
                </a:rPr>
                <a:t> dan je team </a:t>
              </a:r>
              <a:r>
                <a:rPr lang="fr-BE" sz="1500" dirty="0" smtClean="0">
                  <a:solidFill>
                    <a:srgbClr val="1F497D">
                      <a:lumMod val="75000"/>
                    </a:srgbClr>
                  </a:solidFill>
                </a:rPr>
                <a:t>en </a:t>
              </a:r>
              <a:r>
                <a:rPr lang="fr-BE" sz="1500" dirty="0" err="1" smtClean="0">
                  <a:solidFill>
                    <a:srgbClr val="1F497D">
                      <a:lumMod val="75000"/>
                    </a:srgbClr>
                  </a:solidFill>
                </a:rPr>
                <a:t>spreek</a:t>
              </a:r>
              <a:r>
                <a:rPr lang="fr-BE" sz="1500" dirty="0" smtClean="0">
                  <a:solidFill>
                    <a:srgbClr val="1F497D">
                      <a:lumMod val="75000"/>
                    </a:srgbClr>
                  </a:solidFill>
                </a:rPr>
                <a:t> </a:t>
              </a:r>
              <a:r>
                <a:rPr lang="fr-BE" sz="1500" dirty="0" err="1" smtClean="0">
                  <a:solidFill>
                    <a:srgbClr val="1F497D">
                      <a:lumMod val="75000"/>
                    </a:srgbClr>
                  </a:solidFill>
                </a:rPr>
                <a:t>uw</a:t>
              </a:r>
              <a:r>
                <a:rPr lang="fr-BE" sz="1500" dirty="0" smtClean="0">
                  <a:solidFill>
                    <a:srgbClr val="1F497D">
                      <a:lumMod val="75000"/>
                    </a:srgbClr>
                  </a:solidFill>
                </a:rPr>
                <a:t> </a:t>
              </a:r>
              <a:r>
                <a:rPr lang="fr-BE" sz="1500" dirty="0" err="1" smtClean="0">
                  <a:solidFill>
                    <a:srgbClr val="1F497D">
                      <a:lumMod val="75000"/>
                    </a:srgbClr>
                  </a:solidFill>
                </a:rPr>
                <a:t>collega’s</a:t>
              </a:r>
              <a:r>
                <a:rPr lang="fr-BE" sz="1500" dirty="0" smtClean="0">
                  <a:solidFill>
                    <a:srgbClr val="1F497D">
                      <a:lumMod val="75000"/>
                    </a:srgbClr>
                  </a:solidFill>
                </a:rPr>
                <a:t> en </a:t>
              </a:r>
              <a:r>
                <a:rPr lang="fr-BE" sz="1500" dirty="0" err="1" smtClean="0">
                  <a:solidFill>
                    <a:srgbClr val="1F497D">
                      <a:lumMod val="75000"/>
                    </a:srgbClr>
                  </a:solidFill>
                </a:rPr>
                <a:t>klanten</a:t>
              </a:r>
              <a:r>
                <a:rPr lang="fr-BE" sz="1500" dirty="0" smtClean="0">
                  <a:solidFill>
                    <a:srgbClr val="1F497D">
                      <a:lumMod val="75000"/>
                    </a:srgbClr>
                  </a:solidFill>
                </a:rPr>
                <a:t> </a:t>
              </a:r>
              <a:r>
                <a:rPr lang="fr-BE" sz="1500" dirty="0" err="1" smtClean="0">
                  <a:solidFill>
                    <a:srgbClr val="1F497D">
                      <a:lumMod val="75000"/>
                    </a:srgbClr>
                  </a:solidFill>
                </a:rPr>
                <a:t>aan</a:t>
              </a:r>
              <a:r>
                <a:rPr lang="fr-BE" sz="1500" dirty="0" smtClean="0">
                  <a:solidFill>
                    <a:srgbClr val="1F497D">
                      <a:lumMod val="75000"/>
                    </a:srgbClr>
                  </a:solidFill>
                </a:rPr>
                <a:t> over </a:t>
              </a:r>
              <a:r>
                <a:rPr lang="fr-BE" sz="1500" dirty="0" err="1" smtClean="0">
                  <a:solidFill>
                    <a:srgbClr val="1F497D">
                      <a:lumMod val="75000"/>
                    </a:srgbClr>
                  </a:solidFill>
                </a:rPr>
                <a:t>hergebruik</a:t>
              </a:r>
              <a:r>
                <a:rPr lang="fr-BE" sz="1500" dirty="0" smtClean="0">
                  <a:solidFill>
                    <a:srgbClr val="1F497D">
                      <a:lumMod val="75000"/>
                    </a:srgbClr>
                  </a:solidFill>
                </a:rPr>
                <a:t>. </a:t>
              </a:r>
            </a:p>
            <a:p>
              <a:endParaRPr lang="fr-BE" sz="1500" dirty="0">
                <a:solidFill>
                  <a:srgbClr val="1F497D">
                    <a:lumMod val="75000"/>
                  </a:srgbClr>
                </a:solidFill>
              </a:endParaRPr>
            </a:p>
            <a:p>
              <a:r>
                <a:rPr lang="fr-BE" sz="1500" dirty="0" err="1" smtClean="0">
                  <a:solidFill>
                    <a:srgbClr val="1F497D">
                      <a:lumMod val="75000"/>
                    </a:srgbClr>
                  </a:solidFill>
                </a:rPr>
                <a:t>Gebruik</a:t>
              </a:r>
              <a:r>
                <a:rPr lang="fr-BE" sz="1500" dirty="0" smtClean="0">
                  <a:solidFill>
                    <a:srgbClr val="1F497D">
                      <a:lumMod val="75000"/>
                    </a:srgbClr>
                  </a:solidFill>
                </a:rPr>
                <a:t> je </a:t>
              </a:r>
              <a:r>
                <a:rPr lang="fr-BE" sz="1500" dirty="0" err="1" smtClean="0">
                  <a:solidFill>
                    <a:srgbClr val="1F497D">
                      <a:lumMod val="75000"/>
                    </a:srgbClr>
                  </a:solidFill>
                </a:rPr>
                <a:t>netwerk</a:t>
              </a:r>
              <a:r>
                <a:rPr lang="fr-BE" sz="1500" dirty="0" smtClean="0">
                  <a:solidFill>
                    <a:srgbClr val="1F497D">
                      <a:lumMod val="75000"/>
                    </a:srgbClr>
                  </a:solidFill>
                </a:rPr>
                <a:t> en </a:t>
              </a:r>
              <a:r>
                <a:rPr lang="fr-BE" sz="1500" b="1" dirty="0" err="1" smtClean="0">
                  <a:solidFill>
                    <a:srgbClr val="1F497D">
                      <a:lumMod val="75000"/>
                    </a:srgbClr>
                  </a:solidFill>
                </a:rPr>
                <a:t>ontdek</a:t>
              </a:r>
              <a:r>
                <a:rPr lang="fr-BE" sz="1500" b="1" dirty="0" smtClean="0">
                  <a:solidFill>
                    <a:srgbClr val="1F497D">
                      <a:lumMod val="75000"/>
                    </a:srgbClr>
                  </a:solidFill>
                </a:rPr>
                <a:t> </a:t>
              </a:r>
              <a:r>
                <a:rPr lang="fr-BE" sz="1500" b="1" dirty="0" err="1" smtClean="0">
                  <a:solidFill>
                    <a:srgbClr val="1F497D">
                      <a:lumMod val="75000"/>
                    </a:srgbClr>
                  </a:solidFill>
                </a:rPr>
                <a:t>zo</a:t>
              </a:r>
              <a:r>
                <a:rPr lang="fr-BE" sz="1500" b="1" dirty="0" smtClean="0">
                  <a:solidFill>
                    <a:srgbClr val="1F497D">
                      <a:lumMod val="75000"/>
                    </a:srgbClr>
                  </a:solidFill>
                </a:rPr>
                <a:t> </a:t>
              </a:r>
              <a:r>
                <a:rPr lang="fr-BE" sz="1500" b="1" dirty="0" err="1" smtClean="0">
                  <a:solidFill>
                    <a:srgbClr val="1F497D">
                      <a:lumMod val="75000"/>
                    </a:srgbClr>
                  </a:solidFill>
                </a:rPr>
                <a:t>nieuwe</a:t>
              </a:r>
              <a:r>
                <a:rPr lang="fr-BE" sz="1500" b="1" dirty="0" smtClean="0">
                  <a:solidFill>
                    <a:srgbClr val="1F497D">
                      <a:lumMod val="75000"/>
                    </a:srgbClr>
                  </a:solidFill>
                </a:rPr>
                <a:t> </a:t>
              </a:r>
              <a:r>
                <a:rPr lang="fr-BE" sz="1500" b="1" dirty="0" err="1" smtClean="0">
                  <a:solidFill>
                    <a:srgbClr val="1F497D">
                      <a:lumMod val="75000"/>
                    </a:srgbClr>
                  </a:solidFill>
                </a:rPr>
                <a:t>opportuniteiten</a:t>
              </a:r>
              <a:endParaRPr lang="fr-BE" sz="1500" b="1" dirty="0" smtClean="0">
                <a:solidFill>
                  <a:srgbClr val="1F497D">
                    <a:lumMod val="75000"/>
                  </a:srgbClr>
                </a:solidFill>
              </a:endParaRPr>
            </a:p>
          </p:txBody>
        </p:sp>
        <p:cxnSp>
          <p:nvCxnSpPr>
            <p:cNvPr id="37" name="Straight Arrow Connector 36"/>
            <p:cNvCxnSpPr/>
            <p:nvPr/>
          </p:nvCxnSpPr>
          <p:spPr>
            <a:xfrm>
              <a:off x="6083108" y="5661248"/>
              <a:ext cx="864096" cy="0"/>
            </a:xfrm>
            <a:prstGeom prst="straightConnector1">
              <a:avLst/>
            </a:prstGeom>
            <a:ln w="15875">
              <a:solidFill>
                <a:srgbClr val="009999"/>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083108" y="4649567"/>
              <a:ext cx="0" cy="1011683"/>
            </a:xfrm>
            <a:prstGeom prst="line">
              <a:avLst/>
            </a:prstGeom>
            <a:ln w="15875">
              <a:solidFill>
                <a:srgbClr val="009999"/>
              </a:solidFill>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69261" y="3284984"/>
            <a:ext cx="2358567" cy="3554819"/>
          </a:xfrm>
          <a:prstGeom prst="rect">
            <a:avLst/>
          </a:prstGeom>
          <a:noFill/>
          <a:ln w="15875">
            <a:solidFill>
              <a:srgbClr val="FF0000"/>
            </a:solidFill>
          </a:ln>
        </p:spPr>
        <p:txBody>
          <a:bodyPr wrap="square" rtlCol="0">
            <a:spAutoFit/>
          </a:bodyPr>
          <a:lstStyle/>
          <a:p>
            <a:r>
              <a:rPr lang="fr-BE" sz="1500" dirty="0" err="1" smtClean="0">
                <a:solidFill>
                  <a:srgbClr val="1F497D">
                    <a:lumMod val="75000"/>
                  </a:srgbClr>
                </a:solidFill>
              </a:rPr>
              <a:t>Durf</a:t>
            </a:r>
            <a:r>
              <a:rPr lang="fr-BE" sz="1500" dirty="0" smtClean="0">
                <a:solidFill>
                  <a:srgbClr val="1F497D">
                    <a:lumMod val="75000"/>
                  </a:srgbClr>
                </a:solidFill>
              </a:rPr>
              <a:t> « out of the box » te </a:t>
            </a:r>
            <a:r>
              <a:rPr lang="fr-BE" sz="1500" dirty="0" err="1" smtClean="0">
                <a:solidFill>
                  <a:srgbClr val="1F497D">
                    <a:lumMod val="75000"/>
                  </a:srgbClr>
                </a:solidFill>
              </a:rPr>
              <a:t>denken</a:t>
            </a:r>
            <a:r>
              <a:rPr lang="fr-BE" sz="1500" dirty="0">
                <a:solidFill>
                  <a:srgbClr val="1F497D">
                    <a:lumMod val="75000"/>
                  </a:srgbClr>
                </a:solidFill>
              </a:rPr>
              <a:t> </a:t>
            </a:r>
            <a:r>
              <a:rPr lang="fr-BE" sz="1500" dirty="0" smtClean="0">
                <a:solidFill>
                  <a:srgbClr val="1F497D">
                    <a:lumMod val="75000"/>
                  </a:srgbClr>
                </a:solidFill>
              </a:rPr>
              <a:t>en help </a:t>
            </a:r>
            <a:r>
              <a:rPr lang="fr-BE" sz="1500" dirty="0" err="1" smtClean="0">
                <a:solidFill>
                  <a:srgbClr val="1F497D">
                    <a:lumMod val="75000"/>
                  </a:srgbClr>
                </a:solidFill>
              </a:rPr>
              <a:t>Smals</a:t>
            </a:r>
            <a:r>
              <a:rPr lang="fr-BE" sz="1500" dirty="0" smtClean="0">
                <a:solidFill>
                  <a:srgbClr val="1F497D">
                    <a:lumMod val="75000"/>
                  </a:srgbClr>
                </a:solidFill>
              </a:rPr>
              <a:t> om te </a:t>
            </a:r>
            <a:r>
              <a:rPr lang="fr-BE" sz="1500" dirty="0" err="1" smtClean="0">
                <a:solidFill>
                  <a:srgbClr val="1F497D">
                    <a:lumMod val="75000"/>
                  </a:srgbClr>
                </a:solidFill>
              </a:rPr>
              <a:t>evolueren</a:t>
            </a:r>
            <a:r>
              <a:rPr lang="fr-BE" sz="1500" dirty="0" smtClean="0">
                <a:solidFill>
                  <a:srgbClr val="1F497D">
                    <a:lumMod val="75000"/>
                  </a:srgbClr>
                </a:solidFill>
              </a:rPr>
              <a:t> </a:t>
            </a:r>
            <a:r>
              <a:rPr lang="fr-BE" sz="1500" dirty="0" err="1" smtClean="0">
                <a:solidFill>
                  <a:srgbClr val="1F497D">
                    <a:lumMod val="75000"/>
                  </a:srgbClr>
                </a:solidFill>
              </a:rPr>
              <a:t>naar</a:t>
            </a:r>
            <a:r>
              <a:rPr lang="fr-BE" sz="1500" dirty="0" smtClean="0">
                <a:solidFill>
                  <a:srgbClr val="1F497D">
                    <a:lumMod val="75000"/>
                  </a:srgbClr>
                </a:solidFill>
              </a:rPr>
              <a:t> </a:t>
            </a:r>
            <a:r>
              <a:rPr lang="fr-BE" sz="1500" dirty="0" err="1" smtClean="0">
                <a:solidFill>
                  <a:srgbClr val="1F497D">
                    <a:lumMod val="75000"/>
                  </a:srgbClr>
                </a:solidFill>
              </a:rPr>
              <a:t>een</a:t>
            </a:r>
            <a:r>
              <a:rPr lang="fr-BE" sz="1500" dirty="0" smtClean="0">
                <a:solidFill>
                  <a:srgbClr val="1F497D">
                    <a:lumMod val="75000"/>
                  </a:srgbClr>
                </a:solidFill>
              </a:rPr>
              <a:t> </a:t>
            </a:r>
            <a:r>
              <a:rPr lang="fr-BE" sz="1500" dirty="0" err="1" smtClean="0">
                <a:solidFill>
                  <a:srgbClr val="1F497D">
                    <a:lumMod val="75000"/>
                  </a:srgbClr>
                </a:solidFill>
              </a:rPr>
              <a:t>cultuur</a:t>
            </a:r>
            <a:r>
              <a:rPr lang="fr-BE" sz="1500" dirty="0" smtClean="0">
                <a:solidFill>
                  <a:srgbClr val="1F497D">
                    <a:lumMod val="75000"/>
                  </a:srgbClr>
                </a:solidFill>
              </a:rPr>
              <a:t> van </a:t>
            </a:r>
            <a:r>
              <a:rPr lang="fr-BE" sz="1500" dirty="0" err="1" smtClean="0">
                <a:solidFill>
                  <a:srgbClr val="1F497D">
                    <a:lumMod val="75000"/>
                  </a:srgbClr>
                </a:solidFill>
              </a:rPr>
              <a:t>reuse</a:t>
            </a:r>
            <a:r>
              <a:rPr lang="fr-BE" sz="1500" dirty="0" smtClean="0">
                <a:solidFill>
                  <a:srgbClr val="1F497D">
                    <a:lumMod val="75000"/>
                  </a:srgbClr>
                </a:solidFill>
              </a:rPr>
              <a:t>. </a:t>
            </a:r>
          </a:p>
          <a:p>
            <a:endParaRPr lang="fr-BE" sz="1500" dirty="0">
              <a:solidFill>
                <a:srgbClr val="1F497D">
                  <a:lumMod val="75000"/>
                </a:srgbClr>
              </a:solidFill>
            </a:endParaRPr>
          </a:p>
          <a:p>
            <a:r>
              <a:rPr lang="fr-BE" sz="1500" dirty="0" err="1" smtClean="0">
                <a:solidFill>
                  <a:srgbClr val="1F497D">
                    <a:lumMod val="75000"/>
                  </a:srgbClr>
                </a:solidFill>
              </a:rPr>
              <a:t>Door</a:t>
            </a:r>
            <a:r>
              <a:rPr lang="fr-BE" sz="1500" dirty="0" smtClean="0">
                <a:solidFill>
                  <a:srgbClr val="1F497D">
                    <a:lumMod val="75000"/>
                  </a:srgbClr>
                </a:solidFill>
              </a:rPr>
              <a:t> het </a:t>
            </a:r>
            <a:r>
              <a:rPr lang="fr-BE" sz="1500" dirty="0" err="1" smtClean="0">
                <a:solidFill>
                  <a:srgbClr val="1F497D">
                    <a:lumMod val="75000"/>
                  </a:srgbClr>
                </a:solidFill>
              </a:rPr>
              <a:t>inzetten</a:t>
            </a:r>
            <a:r>
              <a:rPr lang="fr-BE" sz="1500" dirty="0" smtClean="0">
                <a:solidFill>
                  <a:srgbClr val="1F497D">
                    <a:lumMod val="75000"/>
                  </a:srgbClr>
                </a:solidFill>
              </a:rPr>
              <a:t> van mature, </a:t>
            </a:r>
            <a:r>
              <a:rPr lang="fr-BE" sz="1500" dirty="0" err="1" smtClean="0">
                <a:solidFill>
                  <a:srgbClr val="1F497D">
                    <a:lumMod val="75000"/>
                  </a:srgbClr>
                </a:solidFill>
              </a:rPr>
              <a:t>herbruikbare</a:t>
            </a:r>
            <a:r>
              <a:rPr lang="fr-BE" sz="1500" dirty="0" smtClean="0">
                <a:solidFill>
                  <a:srgbClr val="1F497D">
                    <a:lumMod val="75000"/>
                  </a:srgbClr>
                </a:solidFill>
              </a:rPr>
              <a:t> </a:t>
            </a:r>
            <a:r>
              <a:rPr lang="fr-BE" sz="1500" dirty="0" err="1" smtClean="0">
                <a:solidFill>
                  <a:srgbClr val="1F497D">
                    <a:lumMod val="75000"/>
                  </a:srgbClr>
                </a:solidFill>
              </a:rPr>
              <a:t>producten</a:t>
            </a:r>
            <a:r>
              <a:rPr lang="fr-BE" sz="1500" dirty="0" smtClean="0">
                <a:solidFill>
                  <a:srgbClr val="1F497D">
                    <a:lumMod val="75000"/>
                  </a:srgbClr>
                </a:solidFill>
              </a:rPr>
              <a:t> </a:t>
            </a:r>
            <a:r>
              <a:rPr lang="fr-BE" sz="1500" dirty="0" err="1" smtClean="0">
                <a:solidFill>
                  <a:srgbClr val="1F497D">
                    <a:lumMod val="75000"/>
                  </a:srgbClr>
                </a:solidFill>
              </a:rPr>
              <a:t>bereiden</a:t>
            </a:r>
            <a:r>
              <a:rPr lang="fr-BE" sz="1500" dirty="0" smtClean="0">
                <a:solidFill>
                  <a:srgbClr val="1F497D">
                    <a:lumMod val="75000"/>
                  </a:srgbClr>
                </a:solidFill>
              </a:rPr>
              <a:t> </a:t>
            </a:r>
            <a:r>
              <a:rPr lang="fr-BE" sz="1500" dirty="0" err="1" smtClean="0">
                <a:solidFill>
                  <a:srgbClr val="1F497D">
                    <a:lumMod val="75000"/>
                  </a:srgbClr>
                </a:solidFill>
              </a:rPr>
              <a:t>we</a:t>
            </a:r>
            <a:r>
              <a:rPr lang="fr-BE" sz="1500" dirty="0" smtClean="0">
                <a:solidFill>
                  <a:srgbClr val="1F497D">
                    <a:lumMod val="75000"/>
                  </a:srgbClr>
                </a:solidFill>
              </a:rPr>
              <a:t> </a:t>
            </a:r>
            <a:r>
              <a:rPr lang="fr-BE" sz="1500" dirty="0" err="1" smtClean="0">
                <a:solidFill>
                  <a:srgbClr val="1F497D">
                    <a:lumMod val="75000"/>
                  </a:srgbClr>
                </a:solidFill>
              </a:rPr>
              <a:t>ons</a:t>
            </a:r>
            <a:r>
              <a:rPr lang="fr-BE" sz="1500" dirty="0" smtClean="0">
                <a:solidFill>
                  <a:srgbClr val="1F497D">
                    <a:lumMod val="75000"/>
                  </a:srgbClr>
                </a:solidFill>
              </a:rPr>
              <a:t> </a:t>
            </a:r>
            <a:r>
              <a:rPr lang="fr-BE" sz="1500" dirty="0" err="1" smtClean="0">
                <a:solidFill>
                  <a:srgbClr val="1F497D">
                    <a:lumMod val="75000"/>
                  </a:srgbClr>
                </a:solidFill>
              </a:rPr>
              <a:t>voor</a:t>
            </a:r>
            <a:r>
              <a:rPr lang="fr-BE" sz="1500" dirty="0" smtClean="0">
                <a:solidFill>
                  <a:srgbClr val="1F497D">
                    <a:lumMod val="75000"/>
                  </a:srgbClr>
                </a:solidFill>
              </a:rPr>
              <a:t> op de </a:t>
            </a:r>
            <a:r>
              <a:rPr lang="fr-BE" sz="1500" dirty="0" err="1" smtClean="0">
                <a:solidFill>
                  <a:srgbClr val="1F497D">
                    <a:lumMod val="75000"/>
                  </a:srgbClr>
                </a:solidFill>
              </a:rPr>
              <a:t>toekomst</a:t>
            </a:r>
            <a:r>
              <a:rPr lang="fr-BE" sz="1500" dirty="0" smtClean="0">
                <a:solidFill>
                  <a:srgbClr val="1F497D">
                    <a:lumMod val="75000"/>
                  </a:srgbClr>
                </a:solidFill>
              </a:rPr>
              <a:t>!</a:t>
            </a:r>
          </a:p>
          <a:p>
            <a:endParaRPr lang="fr-BE" sz="1500" dirty="0">
              <a:solidFill>
                <a:srgbClr val="1F497D">
                  <a:lumMod val="75000"/>
                </a:srgbClr>
              </a:solidFill>
            </a:endParaRPr>
          </a:p>
          <a:p>
            <a:r>
              <a:rPr lang="fr-BE" sz="1500" b="1" dirty="0" err="1">
                <a:solidFill>
                  <a:srgbClr val="1F497D">
                    <a:lumMod val="75000"/>
                  </a:srgbClr>
                </a:solidFill>
              </a:rPr>
              <a:t>ReFuse</a:t>
            </a:r>
            <a:r>
              <a:rPr lang="fr-BE" sz="1500" b="1" dirty="0">
                <a:solidFill>
                  <a:srgbClr val="1F497D">
                    <a:lumMod val="75000"/>
                  </a:srgbClr>
                </a:solidFill>
              </a:rPr>
              <a:t> </a:t>
            </a:r>
            <a:r>
              <a:rPr lang="fr-BE" sz="1500" b="1" dirty="0" smtClean="0">
                <a:solidFill>
                  <a:srgbClr val="1F497D">
                    <a:lumMod val="75000"/>
                  </a:srgbClr>
                </a:solidFill>
              </a:rPr>
              <a:t>to </a:t>
            </a:r>
            <a:r>
              <a:rPr lang="fr-BE" sz="1500" b="1" dirty="0" err="1" smtClean="0">
                <a:solidFill>
                  <a:srgbClr val="1F497D">
                    <a:lumMod val="75000"/>
                  </a:srgbClr>
                </a:solidFill>
              </a:rPr>
              <a:t>ReInvent</a:t>
            </a:r>
            <a:r>
              <a:rPr lang="fr-BE" sz="1500" b="1" dirty="0" smtClean="0">
                <a:solidFill>
                  <a:srgbClr val="1F497D">
                    <a:lumMod val="75000"/>
                  </a:srgbClr>
                </a:solidFill>
              </a:rPr>
              <a:t>… </a:t>
            </a:r>
            <a:r>
              <a:rPr lang="fr-BE" sz="1500" b="1" dirty="0" err="1" smtClean="0">
                <a:solidFill>
                  <a:srgbClr val="1F497D">
                    <a:lumMod val="75000"/>
                  </a:srgbClr>
                </a:solidFill>
              </a:rPr>
              <a:t>ReUse</a:t>
            </a:r>
            <a:r>
              <a:rPr lang="fr-BE" sz="1500" b="1" dirty="0" smtClean="0">
                <a:solidFill>
                  <a:srgbClr val="1F497D">
                    <a:lumMod val="75000"/>
                  </a:srgbClr>
                </a:solidFill>
              </a:rPr>
              <a:t> </a:t>
            </a:r>
            <a:r>
              <a:rPr lang="fr-BE" sz="1500" b="1" dirty="0" err="1" smtClean="0">
                <a:solidFill>
                  <a:srgbClr val="1F497D">
                    <a:lumMod val="75000"/>
                  </a:srgbClr>
                </a:solidFill>
              </a:rPr>
              <a:t>what</a:t>
            </a:r>
            <a:r>
              <a:rPr lang="fr-BE" sz="1500" b="1" dirty="0" smtClean="0">
                <a:solidFill>
                  <a:srgbClr val="1F497D">
                    <a:lumMod val="75000"/>
                  </a:srgbClr>
                </a:solidFill>
              </a:rPr>
              <a:t> </a:t>
            </a:r>
            <a:r>
              <a:rPr lang="fr-BE" sz="1500" b="1" dirty="0" err="1" smtClean="0">
                <a:solidFill>
                  <a:srgbClr val="1F497D">
                    <a:lumMod val="75000"/>
                  </a:srgbClr>
                </a:solidFill>
              </a:rPr>
              <a:t>already</a:t>
            </a:r>
            <a:r>
              <a:rPr lang="fr-BE" sz="1500" b="1" dirty="0" smtClean="0">
                <a:solidFill>
                  <a:srgbClr val="1F497D">
                    <a:lumMod val="75000"/>
                  </a:srgbClr>
                </a:solidFill>
              </a:rPr>
              <a:t> </a:t>
            </a:r>
            <a:r>
              <a:rPr lang="fr-BE" sz="1500" b="1" dirty="0" err="1" smtClean="0">
                <a:solidFill>
                  <a:srgbClr val="1F497D">
                    <a:lumMod val="75000"/>
                  </a:srgbClr>
                </a:solidFill>
              </a:rPr>
              <a:t>exists</a:t>
            </a:r>
            <a:r>
              <a:rPr lang="fr-BE" sz="1500" b="1" dirty="0" smtClean="0">
                <a:solidFill>
                  <a:srgbClr val="1F497D">
                    <a:lumMod val="75000"/>
                  </a:srgbClr>
                </a:solidFill>
              </a:rPr>
              <a:t>… </a:t>
            </a:r>
            <a:r>
              <a:rPr lang="fr-BE" sz="1500" b="1" dirty="0">
                <a:solidFill>
                  <a:srgbClr val="1F497D">
                    <a:lumMod val="75000"/>
                  </a:srgbClr>
                </a:solidFill>
              </a:rPr>
              <a:t>and </a:t>
            </a:r>
            <a:r>
              <a:rPr lang="fr-BE" sz="1500" b="1" dirty="0" err="1" smtClean="0">
                <a:solidFill>
                  <a:srgbClr val="1F497D">
                    <a:lumMod val="75000"/>
                  </a:srgbClr>
                </a:solidFill>
              </a:rPr>
              <a:t>Rethink</a:t>
            </a:r>
            <a:r>
              <a:rPr lang="fr-BE" sz="1500" b="1" dirty="0" smtClean="0">
                <a:solidFill>
                  <a:srgbClr val="1F497D">
                    <a:lumMod val="75000"/>
                  </a:srgbClr>
                </a:solidFill>
              </a:rPr>
              <a:t> !!!</a:t>
            </a:r>
            <a:endParaRPr lang="fr-BE" sz="1500" b="1" dirty="0">
              <a:solidFill>
                <a:srgbClr val="1F497D">
                  <a:lumMod val="75000"/>
                </a:srgbClr>
              </a:solidFill>
            </a:endParaRPr>
          </a:p>
          <a:p>
            <a:endParaRPr lang="fr-BE" sz="1500" dirty="0" smtClean="0">
              <a:solidFill>
                <a:srgbClr val="1F497D">
                  <a:lumMod val="75000"/>
                </a:srgbClr>
              </a:solidFill>
            </a:endParaRPr>
          </a:p>
          <a:p>
            <a:endParaRPr lang="fr-BE" sz="1500" dirty="0">
              <a:solidFill>
                <a:srgbClr val="1F497D">
                  <a:lumMod val="75000"/>
                </a:srgbClr>
              </a:solidFill>
            </a:endParaRPr>
          </a:p>
        </p:txBody>
      </p:sp>
      <p:cxnSp>
        <p:nvCxnSpPr>
          <p:cNvPr id="40" name="Straight Connector 39"/>
          <p:cNvCxnSpPr/>
          <p:nvPr/>
        </p:nvCxnSpPr>
        <p:spPr>
          <a:xfrm flipV="1">
            <a:off x="3059832" y="5301208"/>
            <a:ext cx="0" cy="33231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2427828" y="5633519"/>
            <a:ext cx="632004" cy="77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07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Plus d’infos</a:t>
            </a:r>
            <a:endParaRPr lang="fr-BE" dirty="0"/>
          </a:p>
        </p:txBody>
      </p:sp>
      <p:sp>
        <p:nvSpPr>
          <p:cNvPr id="3" name="Content Placeholder 2"/>
          <p:cNvSpPr>
            <a:spLocks noGrp="1"/>
          </p:cNvSpPr>
          <p:nvPr>
            <p:ph idx="1"/>
          </p:nvPr>
        </p:nvSpPr>
        <p:spPr/>
        <p:txBody>
          <a:bodyPr/>
          <a:lstStyle/>
          <a:p>
            <a:r>
              <a:rPr lang="fr-BE" dirty="0"/>
              <a:t>Internet: Software </a:t>
            </a:r>
            <a:r>
              <a:rPr lang="fr-BE" dirty="0" err="1" smtClean="0"/>
              <a:t>ReUse</a:t>
            </a:r>
            <a:r>
              <a:rPr lang="fr-BE" dirty="0" smtClean="0"/>
              <a:t> </a:t>
            </a:r>
            <a:r>
              <a:rPr lang="fr-BE" dirty="0"/>
              <a:t>Catalogue</a:t>
            </a:r>
            <a:br>
              <a:rPr lang="fr-BE" dirty="0"/>
            </a:br>
            <a:r>
              <a:rPr lang="fr-BE" dirty="0">
                <a:hlinkClick r:id="rId3"/>
              </a:rPr>
              <a:t>https://www.ict-reuse.be/</a:t>
            </a:r>
            <a:endParaRPr lang="fr-BE" dirty="0"/>
          </a:p>
          <a:p>
            <a:endParaRPr lang="fr-BE" dirty="0"/>
          </a:p>
          <a:p>
            <a:r>
              <a:rPr lang="fr-BE" dirty="0" err="1"/>
              <a:t>Intranext</a:t>
            </a:r>
            <a:r>
              <a:rPr lang="fr-BE" dirty="0"/>
              <a:t>: </a:t>
            </a:r>
            <a:r>
              <a:rPr lang="fr-BE" dirty="0" err="1"/>
              <a:t>ReUse</a:t>
            </a:r>
            <a:r>
              <a:rPr lang="fr-BE" dirty="0"/>
              <a:t> </a:t>
            </a:r>
            <a:r>
              <a:rPr lang="fr-BE" dirty="0" err="1"/>
              <a:t>Competency</a:t>
            </a:r>
            <a:r>
              <a:rPr lang="fr-BE" dirty="0"/>
              <a:t> Center </a:t>
            </a:r>
            <a:r>
              <a:rPr lang="fr-BE" dirty="0" smtClean="0"/>
              <a:t>: </a:t>
            </a:r>
            <a:r>
              <a:rPr lang="fr-BE" dirty="0"/>
              <a:t/>
            </a:r>
            <a:br>
              <a:rPr lang="fr-BE" dirty="0"/>
            </a:br>
            <a:r>
              <a:rPr lang="fr-BE" dirty="0">
                <a:hlinkClick r:id="rId4"/>
              </a:rPr>
              <a:t>https://competencycenters.intranext.smals.be/ReUse/Pages/default.aspx </a:t>
            </a:r>
            <a:endParaRPr lang="fr-BE" dirty="0"/>
          </a:p>
          <a:p>
            <a:endParaRPr lang="fr-BE" dirty="0"/>
          </a:p>
          <a:p>
            <a:r>
              <a:rPr lang="fr-BE" dirty="0"/>
              <a:t>Contact: </a:t>
            </a:r>
            <a:r>
              <a:rPr lang="fr-BE" dirty="0">
                <a:hlinkClick r:id="rId5"/>
              </a:rPr>
              <a:t>info@ict-reuse.be</a:t>
            </a:r>
            <a:r>
              <a:rPr lang="fr-BE" dirty="0">
                <a:solidFill>
                  <a:srgbClr val="B1027C"/>
                </a:solidFill>
              </a:rPr>
              <a:t> </a:t>
            </a:r>
          </a:p>
          <a:p>
            <a:endParaRPr lang="fr-BE" dirty="0"/>
          </a:p>
        </p:txBody>
      </p:sp>
      <p:sp>
        <p:nvSpPr>
          <p:cNvPr id="4" name="Slide Number Placeholder 3"/>
          <p:cNvSpPr>
            <a:spLocks noGrp="1"/>
          </p:cNvSpPr>
          <p:nvPr>
            <p:ph type="sldNum" sz="quarter" idx="12"/>
          </p:nvPr>
        </p:nvSpPr>
        <p:spPr/>
        <p:txBody>
          <a:bodyPr/>
          <a:lstStyle/>
          <a:p>
            <a:fld id="{71509E29-EB08-41CF-8A63-5F0085EEBB4A}" type="slidenum">
              <a:rPr lang="fr-BE" smtClean="0"/>
              <a:t>35</a:t>
            </a:fld>
            <a:endParaRPr lang="fr-BE"/>
          </a:p>
        </p:txBody>
      </p:sp>
    </p:spTree>
    <p:extLst>
      <p:ext uri="{BB962C8B-B14F-4D97-AF65-F5344CB8AC3E}">
        <p14:creationId xmlns:p14="http://schemas.microsoft.com/office/powerpoint/2010/main" val="41581271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Questions ?</a:t>
            </a:r>
            <a:endParaRPr lang="fr-BE" dirty="0"/>
          </a:p>
        </p:txBody>
      </p:sp>
      <p:sp>
        <p:nvSpPr>
          <p:cNvPr id="4" name="Slide Number Placeholder 3"/>
          <p:cNvSpPr>
            <a:spLocks noGrp="1"/>
          </p:cNvSpPr>
          <p:nvPr>
            <p:ph type="sldNum" sz="quarter" idx="12"/>
          </p:nvPr>
        </p:nvSpPr>
        <p:spPr/>
        <p:txBody>
          <a:bodyPr/>
          <a:lstStyle/>
          <a:p>
            <a:fld id="{71509E29-EB08-41CF-8A63-5F0085EEBB4A}" type="slidenum">
              <a:rPr lang="fr-BE" smtClean="0"/>
              <a:t>36</a:t>
            </a:fld>
            <a:endParaRPr lang="fr-BE"/>
          </a:p>
        </p:txBody>
      </p:sp>
      <p:pic>
        <p:nvPicPr>
          <p:cNvPr id="1028" name="Picture 4" descr="C:\Users\niro\AppData\Local\Temp\SNAGHTML1544d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276872"/>
            <a:ext cx="2085975"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929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err="1"/>
              <a:t>Reuse</a:t>
            </a:r>
            <a:r>
              <a:rPr lang="fr-BE" dirty="0"/>
              <a:t> Vision</a:t>
            </a:r>
            <a:endParaRPr lang="fr-BE" dirty="0">
              <a:solidFill>
                <a:srgbClr val="CC0099"/>
              </a:solidFill>
            </a:endParaRPr>
          </a:p>
        </p:txBody>
      </p:sp>
      <p:sp>
        <p:nvSpPr>
          <p:cNvPr id="3" name="Content Placeholder 2"/>
          <p:cNvSpPr>
            <a:spLocks noGrp="1"/>
          </p:cNvSpPr>
          <p:nvPr>
            <p:ph idx="1"/>
          </p:nvPr>
        </p:nvSpPr>
        <p:spPr>
          <a:xfrm>
            <a:off x="457199" y="1556792"/>
            <a:ext cx="8467449" cy="4425355"/>
          </a:xfrm>
        </p:spPr>
        <p:txBody>
          <a:bodyPr>
            <a:noAutofit/>
          </a:bodyPr>
          <a:lstStyle/>
          <a:p>
            <a:endParaRPr lang="fr-BE" sz="2200" dirty="0"/>
          </a:p>
          <a:p>
            <a:endParaRPr lang="fr-BE" sz="2200" dirty="0"/>
          </a:p>
          <a:p>
            <a:endParaRPr lang="fr-BE" sz="2200" dirty="0"/>
          </a:p>
          <a:p>
            <a:endParaRPr lang="fr-BE" sz="2200" dirty="0"/>
          </a:p>
          <a:p>
            <a:endParaRPr lang="fr-BE" sz="2200" dirty="0"/>
          </a:p>
          <a:p>
            <a:endParaRPr lang="fr-BE" sz="2200" dirty="0"/>
          </a:p>
          <a:p>
            <a:endParaRPr lang="fr-BE" sz="22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85900"/>
            <a:ext cx="8324347" cy="434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892" y="1291084"/>
            <a:ext cx="8322983" cy="4769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8211" y="1279553"/>
            <a:ext cx="3096344" cy="378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75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barn(inVertical)">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1029"/>
                                        </p:tgtEl>
                                      </p:cBhvr>
                                    </p:animEffect>
                                    <p:set>
                                      <p:cBhvr>
                                        <p:cTn id="22" dur="1" fill="hold">
                                          <p:stCondLst>
                                            <p:cond delay="499"/>
                                          </p:stCondLst>
                                        </p:cTn>
                                        <p:tgtEl>
                                          <p:spTgt spid="10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barn(inVertical)">
                                      <p:cBhvr>
                                        <p:cTn id="2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ReUse</a:t>
            </a:r>
            <a:r>
              <a:rPr lang="en-GB"/>
              <a:t> Competency </a:t>
            </a:r>
            <a:r>
              <a:rPr lang="en-GB" dirty="0" err="1"/>
              <a:t>Center</a:t>
            </a:r>
            <a:r>
              <a:rPr lang="en-GB" dirty="0"/>
              <a:t> – The mission</a:t>
            </a:r>
            <a:endParaRPr lang="fr-BE" dirty="0"/>
          </a:p>
        </p:txBody>
      </p:sp>
      <p:sp>
        <p:nvSpPr>
          <p:cNvPr id="3" name="Content Placeholder 2"/>
          <p:cNvSpPr>
            <a:spLocks noGrp="1"/>
          </p:cNvSpPr>
          <p:nvPr>
            <p:ph idx="1"/>
          </p:nvPr>
        </p:nvSpPr>
        <p:spPr/>
        <p:txBody>
          <a:bodyPr>
            <a:normAutofit/>
          </a:bodyPr>
          <a:lstStyle/>
          <a:p>
            <a:r>
              <a:rPr lang="fr-BE" dirty="0" smtClean="0"/>
              <a:t>Het «</a:t>
            </a:r>
            <a:r>
              <a:rPr lang="fr-BE" dirty="0"/>
              <a:t> </a:t>
            </a:r>
            <a:r>
              <a:rPr lang="fr-BE" b="1" dirty="0" err="1" smtClean="0"/>
              <a:t>ReUse</a:t>
            </a:r>
            <a:r>
              <a:rPr lang="fr-BE" b="1" dirty="0" smtClean="0"/>
              <a:t> </a:t>
            </a:r>
            <a:r>
              <a:rPr lang="fr-BE" b="1" dirty="0" err="1" smtClean="0"/>
              <a:t>Competency</a:t>
            </a:r>
            <a:r>
              <a:rPr lang="fr-BE" b="1" dirty="0" smtClean="0"/>
              <a:t> Center</a:t>
            </a:r>
            <a:r>
              <a:rPr lang="fr-BE" dirty="0"/>
              <a:t> » </a:t>
            </a:r>
            <a:r>
              <a:rPr lang="fr-BE" dirty="0" err="1" smtClean="0"/>
              <a:t>streeft</a:t>
            </a:r>
            <a:r>
              <a:rPr lang="fr-BE" dirty="0" smtClean="0"/>
              <a:t> er </a:t>
            </a:r>
            <a:r>
              <a:rPr lang="fr-BE" dirty="0" err="1" smtClean="0"/>
              <a:t>naar</a:t>
            </a:r>
            <a:r>
              <a:rPr lang="fr-BE" dirty="0" smtClean="0"/>
              <a:t> </a:t>
            </a:r>
            <a:r>
              <a:rPr lang="fr-BE" dirty="0" err="1"/>
              <a:t>hergebruik</a:t>
            </a:r>
            <a:r>
              <a:rPr lang="fr-BE" dirty="0"/>
              <a:t> </a:t>
            </a:r>
            <a:r>
              <a:rPr lang="fr-BE" dirty="0" err="1"/>
              <a:t>maximaal</a:t>
            </a:r>
            <a:r>
              <a:rPr lang="fr-BE" dirty="0"/>
              <a:t> te </a:t>
            </a:r>
            <a:r>
              <a:rPr lang="fr-BE" dirty="0" err="1"/>
              <a:t>ondersteunen</a:t>
            </a:r>
            <a:r>
              <a:rPr lang="fr-BE" dirty="0"/>
              <a:t> en in te </a:t>
            </a:r>
            <a:r>
              <a:rPr lang="fr-BE" dirty="0" err="1"/>
              <a:t>burgeren</a:t>
            </a:r>
            <a:r>
              <a:rPr lang="fr-BE" dirty="0"/>
              <a:t> in de </a:t>
            </a:r>
            <a:r>
              <a:rPr lang="fr-BE" dirty="0" err="1"/>
              <a:t>organisatie</a:t>
            </a:r>
            <a:r>
              <a:rPr lang="fr-BE" dirty="0"/>
              <a:t> van </a:t>
            </a:r>
            <a:r>
              <a:rPr lang="fr-BE" dirty="0" err="1"/>
              <a:t>Smals</a:t>
            </a:r>
            <a:r>
              <a:rPr lang="fr-BE" dirty="0"/>
              <a:t>, </a:t>
            </a:r>
            <a:r>
              <a:rPr lang="fr-BE" dirty="0" err="1"/>
              <a:t>haar</a:t>
            </a:r>
            <a:r>
              <a:rPr lang="fr-BE" dirty="0"/>
              <a:t> </a:t>
            </a:r>
            <a:r>
              <a:rPr lang="fr-BE" dirty="0" err="1"/>
              <a:t>leden</a:t>
            </a:r>
            <a:r>
              <a:rPr lang="fr-BE" dirty="0"/>
              <a:t>, </a:t>
            </a:r>
            <a:r>
              <a:rPr lang="fr-BE" dirty="0" err="1"/>
              <a:t>partners</a:t>
            </a:r>
            <a:r>
              <a:rPr lang="fr-BE" dirty="0"/>
              <a:t> en </a:t>
            </a:r>
            <a:r>
              <a:rPr lang="fr-BE" dirty="0" err="1"/>
              <a:t>domeinen</a:t>
            </a:r>
            <a:r>
              <a:rPr lang="fr-BE" dirty="0"/>
              <a:t> </a:t>
            </a:r>
            <a:r>
              <a:rPr lang="fr-BE" dirty="0" err="1"/>
              <a:t>waarbinnen</a:t>
            </a:r>
            <a:r>
              <a:rPr lang="fr-BE" dirty="0"/>
              <a:t> </a:t>
            </a:r>
            <a:r>
              <a:rPr lang="fr-BE" dirty="0" err="1"/>
              <a:t>Smals</a:t>
            </a:r>
            <a:r>
              <a:rPr lang="fr-BE" dirty="0"/>
              <a:t> </a:t>
            </a:r>
            <a:r>
              <a:rPr lang="fr-BE" dirty="0" err="1"/>
              <a:t>actief</a:t>
            </a:r>
            <a:r>
              <a:rPr lang="fr-BE" dirty="0"/>
              <a:t> </a:t>
            </a:r>
            <a:r>
              <a:rPr lang="fr-BE" dirty="0" err="1"/>
              <a:t>is</a:t>
            </a:r>
            <a:r>
              <a:rPr lang="fr-BE" dirty="0" smtClean="0"/>
              <a:t>.</a:t>
            </a:r>
          </a:p>
          <a:p>
            <a:endParaRPr lang="fr-BE" sz="3200" dirty="0"/>
          </a:p>
          <a:p>
            <a:endParaRPr lang="fr-BE" sz="3200" dirty="0"/>
          </a:p>
          <a:p>
            <a:endParaRPr lang="fr-BE" sz="3200" dirty="0"/>
          </a:p>
        </p:txBody>
      </p:sp>
      <p:sp>
        <p:nvSpPr>
          <p:cNvPr id="4" name="Slide Number Placeholder 3"/>
          <p:cNvSpPr>
            <a:spLocks noGrp="1"/>
          </p:cNvSpPr>
          <p:nvPr>
            <p:ph type="sldNum" sz="quarter" idx="12"/>
          </p:nvPr>
        </p:nvSpPr>
        <p:spPr/>
        <p:txBody>
          <a:bodyPr/>
          <a:lstStyle/>
          <a:p>
            <a:fld id="{71509E29-EB08-41CF-8A63-5F0085EEBB4A}" type="slidenum">
              <a:rPr lang="fr-BE" smtClean="0"/>
              <a:t>5</a:t>
            </a:fld>
            <a:endParaRPr lang="fr-BE"/>
          </a:p>
        </p:txBody>
      </p:sp>
    </p:spTree>
    <p:extLst>
      <p:ext uri="{BB962C8B-B14F-4D97-AF65-F5344CB8AC3E}">
        <p14:creationId xmlns:p14="http://schemas.microsoft.com/office/powerpoint/2010/main" val="3363046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ReUse</a:t>
            </a:r>
            <a:r>
              <a:rPr lang="fr-BE" dirty="0" smtClean="0"/>
              <a:t> </a:t>
            </a:r>
            <a:r>
              <a:rPr lang="fr-BE" dirty="0" err="1" smtClean="0"/>
              <a:t>Competency</a:t>
            </a:r>
            <a:r>
              <a:rPr lang="fr-BE" dirty="0" smtClean="0"/>
              <a:t> Center – The people</a:t>
            </a:r>
            <a:endParaRPr lang="fr-BE" dirty="0"/>
          </a:p>
        </p:txBody>
      </p:sp>
      <p:graphicFrame>
        <p:nvGraphicFramePr>
          <p:cNvPr id="21" name="Table 20"/>
          <p:cNvGraphicFramePr>
            <a:graphicFrameLocks noGrp="1"/>
          </p:cNvGraphicFramePr>
          <p:nvPr>
            <p:extLst>
              <p:ext uri="{D42A27DB-BD31-4B8C-83A1-F6EECF244321}">
                <p14:modId xmlns:p14="http://schemas.microsoft.com/office/powerpoint/2010/main" val="2269982316"/>
              </p:ext>
            </p:extLst>
          </p:nvPr>
        </p:nvGraphicFramePr>
        <p:xfrm>
          <a:off x="611560" y="1428591"/>
          <a:ext cx="7776864" cy="4232656"/>
        </p:xfrm>
        <a:graphic>
          <a:graphicData uri="http://schemas.openxmlformats.org/drawingml/2006/table">
            <a:tbl>
              <a:tblPr>
                <a:tableStyleId>{3C2FFA5D-87B4-456A-9821-1D502468CF0F}</a:tableStyleId>
              </a:tblPr>
              <a:tblGrid>
                <a:gridCol w="1836264">
                  <a:extLst>
                    <a:ext uri="{9D8B030D-6E8A-4147-A177-3AD203B41FA5}">
                      <a16:colId xmlns:a16="http://schemas.microsoft.com/office/drawing/2014/main" val="20000"/>
                    </a:ext>
                  </a:extLst>
                </a:gridCol>
                <a:gridCol w="2524863">
                  <a:extLst>
                    <a:ext uri="{9D8B030D-6E8A-4147-A177-3AD203B41FA5}">
                      <a16:colId xmlns:a16="http://schemas.microsoft.com/office/drawing/2014/main" val="20001"/>
                    </a:ext>
                  </a:extLst>
                </a:gridCol>
                <a:gridCol w="3415737">
                  <a:extLst>
                    <a:ext uri="{9D8B030D-6E8A-4147-A177-3AD203B41FA5}">
                      <a16:colId xmlns:a16="http://schemas.microsoft.com/office/drawing/2014/main" val="20002"/>
                    </a:ext>
                  </a:extLst>
                </a:gridCol>
              </a:tblGrid>
              <a:tr h="441989">
                <a:tc>
                  <a:txBody>
                    <a:bodyPr/>
                    <a:lstStyle/>
                    <a:p>
                      <a:pPr>
                        <a:spcBef>
                          <a:spcPts val="300"/>
                        </a:spcBef>
                        <a:spcAft>
                          <a:spcPts val="300"/>
                        </a:spcAft>
                      </a:pPr>
                      <a:r>
                        <a:rPr lang="en-GB" sz="2800" dirty="0">
                          <a:effectLst/>
                        </a:rPr>
                        <a:t>Level</a:t>
                      </a:r>
                      <a:endParaRPr lang="fr-BE" sz="2800" b="1" dirty="0">
                        <a:effectLst/>
                        <a:latin typeface="Arial"/>
                        <a:ea typeface="Times New Roman"/>
                        <a:cs typeface="Times New Roman"/>
                      </a:endParaRPr>
                    </a:p>
                  </a:txBody>
                  <a:tcPr marL="68580" marR="68580" marT="0" marB="0"/>
                </a:tc>
                <a:tc>
                  <a:txBody>
                    <a:bodyPr/>
                    <a:lstStyle/>
                    <a:p>
                      <a:pPr>
                        <a:spcBef>
                          <a:spcPts val="300"/>
                        </a:spcBef>
                        <a:spcAft>
                          <a:spcPts val="300"/>
                        </a:spcAft>
                      </a:pPr>
                      <a:r>
                        <a:rPr lang="en-GB" sz="2800" dirty="0">
                          <a:effectLst/>
                        </a:rPr>
                        <a:t>Role</a:t>
                      </a:r>
                      <a:endParaRPr lang="fr-BE" sz="2800" b="1" dirty="0">
                        <a:effectLst/>
                        <a:latin typeface="Arial"/>
                        <a:ea typeface="Times New Roman"/>
                        <a:cs typeface="Times New Roman"/>
                      </a:endParaRPr>
                    </a:p>
                  </a:txBody>
                  <a:tcPr marL="68580" marR="68580" marT="0" marB="0" anchor="ctr"/>
                </a:tc>
                <a:tc>
                  <a:txBody>
                    <a:bodyPr/>
                    <a:lstStyle/>
                    <a:p>
                      <a:pPr>
                        <a:spcBef>
                          <a:spcPts val="300"/>
                        </a:spcBef>
                        <a:spcAft>
                          <a:spcPts val="300"/>
                        </a:spcAft>
                      </a:pPr>
                      <a:r>
                        <a:rPr lang="en-GB" sz="2800" dirty="0">
                          <a:effectLst/>
                        </a:rPr>
                        <a:t>Customer</a:t>
                      </a:r>
                      <a:endParaRPr lang="fr-BE" sz="2800" b="1"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0"/>
                  </a:ext>
                </a:extLst>
              </a:tr>
              <a:tr h="343769">
                <a:tc>
                  <a:txBody>
                    <a:bodyPr/>
                    <a:lstStyle/>
                    <a:p>
                      <a:pPr>
                        <a:spcAft>
                          <a:spcPts val="0"/>
                        </a:spcAft>
                      </a:pPr>
                      <a:r>
                        <a:rPr lang="nl-BE" sz="2000">
                          <a:effectLst/>
                        </a:rPr>
                        <a:t>Corporate</a:t>
                      </a:r>
                      <a:endParaRPr lang="fr-BE" sz="2000">
                        <a:effectLst/>
                        <a:latin typeface="Arial"/>
                        <a:ea typeface="Times New Roman"/>
                        <a:cs typeface="Times New Roman"/>
                      </a:endParaRPr>
                    </a:p>
                  </a:txBody>
                  <a:tcPr marL="68580" marR="68580" marT="0" marB="0" anchor="ctr"/>
                </a:tc>
                <a:tc>
                  <a:txBody>
                    <a:bodyPr/>
                    <a:lstStyle/>
                    <a:p>
                      <a:pPr>
                        <a:spcAft>
                          <a:spcPts val="0"/>
                        </a:spcAft>
                      </a:pPr>
                      <a:r>
                        <a:rPr lang="nl-BE" sz="2000" dirty="0" smtClean="0">
                          <a:effectLst/>
                        </a:rPr>
                        <a:t>Sponsor</a:t>
                      </a:r>
                      <a:endParaRPr lang="fr-BE" sz="2000" dirty="0">
                        <a:effectLst/>
                        <a:latin typeface="Arial"/>
                        <a:ea typeface="Times New Roman"/>
                        <a:cs typeface="Times New Roman"/>
                      </a:endParaRPr>
                    </a:p>
                  </a:txBody>
                  <a:tcPr marL="68580" marR="68580" marT="0" marB="0" anchor="ctr"/>
                </a:tc>
                <a:tc>
                  <a:txBody>
                    <a:bodyPr/>
                    <a:lstStyle/>
                    <a:p>
                      <a:pPr>
                        <a:spcAft>
                          <a:spcPts val="0"/>
                        </a:spcAft>
                      </a:pPr>
                      <a:r>
                        <a:rPr lang="en-GB" sz="2000" dirty="0" smtClean="0">
                          <a:effectLst/>
                        </a:rPr>
                        <a:t>JL</a:t>
                      </a:r>
                      <a:r>
                        <a:rPr lang="en-GB" sz="2000" baseline="0" dirty="0" smtClean="0">
                          <a:effectLst/>
                        </a:rPr>
                        <a:t> </a:t>
                      </a:r>
                      <a:r>
                        <a:rPr lang="en-GB" sz="2000" baseline="0" dirty="0" err="1" smtClean="0">
                          <a:effectLst/>
                        </a:rPr>
                        <a:t>Vanneste</a:t>
                      </a:r>
                      <a:r>
                        <a:rPr lang="en-GB" sz="2000" baseline="0" dirty="0" smtClean="0">
                          <a:effectLst/>
                        </a:rPr>
                        <a:t>; S </a:t>
                      </a:r>
                      <a:r>
                        <a:rPr lang="en-GB" sz="2000" baseline="0" dirty="0" err="1" smtClean="0">
                          <a:effectLst/>
                        </a:rPr>
                        <a:t>Vanhoof</a:t>
                      </a:r>
                      <a:endParaRPr lang="fr-BE" sz="20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1"/>
                  </a:ext>
                </a:extLst>
              </a:tr>
              <a:tr h="343769">
                <a:tc rowSpan="2">
                  <a:txBody>
                    <a:bodyPr/>
                    <a:lstStyle/>
                    <a:p>
                      <a:pPr>
                        <a:spcAft>
                          <a:spcPts val="0"/>
                        </a:spcAft>
                      </a:pPr>
                      <a:r>
                        <a:rPr lang="nl-BE" sz="2000" dirty="0" err="1">
                          <a:effectLst/>
                        </a:rPr>
                        <a:t>Directing</a:t>
                      </a:r>
                      <a:endParaRPr lang="fr-BE" sz="2000" dirty="0">
                        <a:effectLst/>
                        <a:latin typeface="Arial"/>
                        <a:ea typeface="Times New Roman"/>
                        <a:cs typeface="Times New Roman"/>
                      </a:endParaRPr>
                    </a:p>
                  </a:txBody>
                  <a:tcPr marL="68580" marR="68580" marT="0" marB="0" anchor="ctr"/>
                </a:tc>
                <a:tc>
                  <a:txBody>
                    <a:bodyPr/>
                    <a:lstStyle/>
                    <a:p>
                      <a:pPr>
                        <a:spcAft>
                          <a:spcPts val="0"/>
                        </a:spcAft>
                      </a:pPr>
                      <a:r>
                        <a:rPr lang="nl-BE" sz="2000" dirty="0">
                          <a:effectLst/>
                        </a:rPr>
                        <a:t>Executive </a:t>
                      </a:r>
                      <a:endParaRPr lang="fr-BE" sz="2000" dirty="0">
                        <a:effectLst/>
                        <a:latin typeface="Arial"/>
                        <a:ea typeface="Times New Roman"/>
                        <a:cs typeface="Times New Roman"/>
                      </a:endParaRPr>
                    </a:p>
                  </a:txBody>
                  <a:tcPr marL="68580" marR="68580" marT="0" marB="0" anchor="ctr"/>
                </a:tc>
                <a:tc>
                  <a:txBody>
                    <a:bodyPr/>
                    <a:lstStyle/>
                    <a:p>
                      <a:pPr>
                        <a:spcAft>
                          <a:spcPts val="0"/>
                        </a:spcAft>
                      </a:pPr>
                      <a:r>
                        <a:rPr lang="en-GB" sz="2000" kern="1200" dirty="0" smtClean="0">
                          <a:effectLst/>
                        </a:rPr>
                        <a:t>JL </a:t>
                      </a:r>
                      <a:r>
                        <a:rPr lang="en-GB" sz="2000" kern="1200" dirty="0" err="1" smtClean="0">
                          <a:effectLst/>
                        </a:rPr>
                        <a:t>Vanneste</a:t>
                      </a:r>
                      <a:endParaRPr lang="en-GB" sz="2000" kern="1200" dirty="0" smtClean="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2"/>
                  </a:ext>
                </a:extLst>
              </a:tr>
              <a:tr h="1031307">
                <a:tc vMerge="1">
                  <a:txBody>
                    <a:bodyPr/>
                    <a:lstStyle/>
                    <a:p>
                      <a:endParaRPr lang="fr-BE"/>
                    </a:p>
                  </a:txBody>
                  <a:tcPr/>
                </a:tc>
                <a:tc>
                  <a:txBody>
                    <a:bodyPr/>
                    <a:lstStyle/>
                    <a:p>
                      <a:pPr>
                        <a:spcAft>
                          <a:spcPts val="0"/>
                        </a:spcAft>
                      </a:pPr>
                      <a:r>
                        <a:rPr lang="nl-BE" sz="2000" dirty="0">
                          <a:effectLst/>
                        </a:rPr>
                        <a:t>Senior User</a:t>
                      </a:r>
                      <a:endParaRPr lang="fr-BE" sz="2000" dirty="0">
                        <a:effectLst/>
                        <a:latin typeface="Arial"/>
                        <a:ea typeface="Times New Roman"/>
                        <a:cs typeface="Times New Roman"/>
                      </a:endParaRPr>
                    </a:p>
                  </a:txBody>
                  <a:tcPr marL="68580" marR="68580" marT="0" marB="0" anchor="ctr"/>
                </a:tc>
                <a:tc>
                  <a:txBody>
                    <a:bodyPr/>
                    <a:lstStyle/>
                    <a:p>
                      <a:pPr>
                        <a:spcAft>
                          <a:spcPts val="0"/>
                        </a:spcAft>
                      </a:pPr>
                      <a:r>
                        <a:rPr lang="en-GB" sz="2000" dirty="0" smtClean="0">
                          <a:effectLst/>
                        </a:rPr>
                        <a:t>S. </a:t>
                      </a:r>
                      <a:r>
                        <a:rPr lang="en-GB" sz="2000" dirty="0" err="1" smtClean="0">
                          <a:effectLst/>
                        </a:rPr>
                        <a:t>Akkermans</a:t>
                      </a:r>
                      <a:endParaRPr lang="fr-BE" sz="2000" dirty="0" smtClean="0">
                        <a:effectLst/>
                      </a:endParaRPr>
                    </a:p>
                    <a:p>
                      <a:pPr>
                        <a:spcAft>
                          <a:spcPts val="0"/>
                        </a:spcAft>
                      </a:pPr>
                      <a:r>
                        <a:rPr lang="fr-BE" sz="2000" kern="1200" dirty="0" smtClean="0">
                          <a:effectLst/>
                        </a:rPr>
                        <a:t>B. Lannoy</a:t>
                      </a:r>
                    </a:p>
                    <a:p>
                      <a:pPr>
                        <a:spcAft>
                          <a:spcPts val="0"/>
                        </a:spcAft>
                      </a:pPr>
                      <a:r>
                        <a:rPr lang="fr-BE" sz="2000" kern="1200" dirty="0" smtClean="0">
                          <a:effectLst/>
                        </a:rPr>
                        <a:t>D. </a:t>
                      </a:r>
                      <a:r>
                        <a:rPr lang="fr-BE" sz="2000" kern="1200" dirty="0" err="1" smtClean="0">
                          <a:effectLst/>
                        </a:rPr>
                        <a:t>Vielvoye</a:t>
                      </a:r>
                      <a:endParaRPr lang="en-GB" sz="2000" kern="1200" dirty="0" smtClean="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3"/>
                  </a:ext>
                </a:extLst>
              </a:tr>
              <a:tr h="687538">
                <a:tc rowSpan="3">
                  <a:txBody>
                    <a:bodyPr/>
                    <a:lstStyle/>
                    <a:p>
                      <a:pPr>
                        <a:spcAft>
                          <a:spcPts val="0"/>
                        </a:spcAft>
                      </a:pPr>
                      <a:r>
                        <a:rPr lang="nl-BE" sz="2000">
                          <a:effectLst/>
                        </a:rPr>
                        <a:t>Managing &amp; Delivering</a:t>
                      </a:r>
                      <a:endParaRPr lang="fr-BE" sz="2000">
                        <a:effectLst/>
                        <a:latin typeface="Arial"/>
                        <a:ea typeface="Times New Roman"/>
                        <a:cs typeface="Times New Roman"/>
                      </a:endParaRPr>
                    </a:p>
                  </a:txBody>
                  <a:tcPr marL="68580" marR="68580" marT="0" marB="0" anchor="ctr"/>
                </a:tc>
                <a:tc>
                  <a:txBody>
                    <a:bodyPr/>
                    <a:lstStyle/>
                    <a:p>
                      <a:pPr>
                        <a:spcAft>
                          <a:spcPts val="0"/>
                        </a:spcAft>
                      </a:pPr>
                      <a:r>
                        <a:rPr lang="nl-BE" sz="2000" dirty="0">
                          <a:effectLst/>
                        </a:rPr>
                        <a:t>Project </a:t>
                      </a:r>
                      <a:r>
                        <a:rPr lang="nl-BE" sz="2000" dirty="0" smtClean="0">
                          <a:effectLst/>
                        </a:rPr>
                        <a:t>Manager</a:t>
                      </a:r>
                      <a:endParaRPr lang="fr-BE" sz="2000" dirty="0">
                        <a:effectLst/>
                        <a:latin typeface="Arial"/>
                        <a:ea typeface="Times New Roman"/>
                        <a:cs typeface="Times New Roman"/>
                      </a:endParaRPr>
                    </a:p>
                  </a:txBody>
                  <a:tcPr marL="68580" marR="68580" marT="0" marB="0" anchor="ctr"/>
                </a:tc>
                <a:tc>
                  <a:txBody>
                    <a:bodyPr/>
                    <a:lstStyle/>
                    <a:p>
                      <a:pPr>
                        <a:spcAft>
                          <a:spcPts val="0"/>
                        </a:spcAft>
                      </a:pPr>
                      <a:r>
                        <a:rPr lang="fr-BE" sz="2000" dirty="0" smtClean="0">
                          <a:effectLst/>
                        </a:rPr>
                        <a:t>N. Rogge</a:t>
                      </a:r>
                    </a:p>
                    <a:p>
                      <a:pPr>
                        <a:spcAft>
                          <a:spcPts val="0"/>
                        </a:spcAft>
                      </a:pPr>
                      <a:r>
                        <a:rPr lang="fr-BE" sz="2000" dirty="0" smtClean="0">
                          <a:effectLst/>
                        </a:rPr>
                        <a:t>K. Van Eeckhoutte</a:t>
                      </a:r>
                      <a:endParaRPr lang="fr-BE" sz="20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4"/>
                  </a:ext>
                </a:extLst>
              </a:tr>
              <a:tr h="352977">
                <a:tc vMerge="1">
                  <a:txBody>
                    <a:bodyPr/>
                    <a:lstStyle/>
                    <a:p>
                      <a:endParaRPr lang="fr-BE"/>
                    </a:p>
                  </a:txBody>
                  <a:tcPr/>
                </a:tc>
                <a:tc>
                  <a:txBody>
                    <a:bodyPr/>
                    <a:lstStyle/>
                    <a:p>
                      <a:pPr>
                        <a:spcAft>
                          <a:spcPts val="0"/>
                        </a:spcAft>
                      </a:pPr>
                      <a:r>
                        <a:rPr lang="nl-BE" sz="2000" dirty="0">
                          <a:effectLst/>
                        </a:rPr>
                        <a:t>Team </a:t>
                      </a:r>
                      <a:r>
                        <a:rPr lang="nl-BE" sz="2000" dirty="0" smtClean="0">
                          <a:effectLst/>
                        </a:rPr>
                        <a:t>Managers</a:t>
                      </a:r>
                      <a:endParaRPr lang="fr-BE" sz="2000" dirty="0">
                        <a:effectLst/>
                        <a:latin typeface="Arial"/>
                        <a:ea typeface="Times New Roman"/>
                        <a:cs typeface="Times New Roman"/>
                      </a:endParaRPr>
                    </a:p>
                  </a:txBody>
                  <a:tcPr marL="68580" marR="68580" marT="0" marB="0" anchor="ctr"/>
                </a:tc>
                <a:tc>
                  <a:txBody>
                    <a:bodyPr/>
                    <a:lstStyle/>
                    <a:p>
                      <a:pPr>
                        <a:spcAft>
                          <a:spcPts val="0"/>
                        </a:spcAft>
                      </a:pPr>
                      <a:r>
                        <a:rPr lang="en-GB" sz="2000" dirty="0" smtClean="0">
                          <a:effectLst/>
                        </a:rPr>
                        <a:t>JB</a:t>
                      </a:r>
                      <a:r>
                        <a:rPr lang="en-GB" sz="2000" baseline="0" dirty="0" smtClean="0">
                          <a:effectLst/>
                        </a:rPr>
                        <a:t> </a:t>
                      </a:r>
                      <a:r>
                        <a:rPr lang="en-GB" sz="2000" baseline="0" dirty="0" err="1" smtClean="0">
                          <a:effectLst/>
                        </a:rPr>
                        <a:t>Demorcy</a:t>
                      </a:r>
                      <a:endParaRPr lang="fr-BE" sz="2000" dirty="0">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5"/>
                  </a:ext>
                </a:extLst>
              </a:tr>
              <a:tr h="1031307">
                <a:tc vMerge="1">
                  <a:txBody>
                    <a:bodyPr/>
                    <a:lstStyle/>
                    <a:p>
                      <a:endParaRPr lang="fr-BE"/>
                    </a:p>
                  </a:txBody>
                  <a:tcPr/>
                </a:tc>
                <a:tc>
                  <a:txBody>
                    <a:bodyPr/>
                    <a:lstStyle/>
                    <a:p>
                      <a:pPr>
                        <a:spcAft>
                          <a:spcPts val="0"/>
                        </a:spcAft>
                      </a:pPr>
                      <a:r>
                        <a:rPr lang="nl-BE" sz="2000" dirty="0">
                          <a:effectLst/>
                        </a:rPr>
                        <a:t>Project Support</a:t>
                      </a:r>
                      <a:endParaRPr lang="fr-BE" sz="2000" dirty="0">
                        <a:effectLst/>
                        <a:latin typeface="Arial"/>
                        <a:ea typeface="Times New Roman"/>
                        <a:cs typeface="Times New Roman"/>
                      </a:endParaRPr>
                    </a:p>
                  </a:txBody>
                  <a:tcPr marL="68580" marR="68580" marT="0" marB="0" anchor="ctr"/>
                </a:tc>
                <a:tc>
                  <a:txBody>
                    <a:bodyPr/>
                    <a:lstStyle/>
                    <a:p>
                      <a:pPr>
                        <a:spcAft>
                          <a:spcPts val="0"/>
                        </a:spcAft>
                      </a:pPr>
                      <a:r>
                        <a:rPr lang="en-GB" sz="2000" dirty="0" smtClean="0">
                          <a:effectLst/>
                        </a:rPr>
                        <a:t>T. </a:t>
                      </a:r>
                      <a:r>
                        <a:rPr lang="en-GB" sz="2000" dirty="0" smtClean="0">
                          <a:effectLst/>
                        </a:rPr>
                        <a:t>Van </a:t>
                      </a:r>
                      <a:r>
                        <a:rPr lang="en-GB" sz="2000" dirty="0" smtClean="0">
                          <a:effectLst/>
                        </a:rPr>
                        <a:t>Medegael</a:t>
                      </a:r>
                      <a:r>
                        <a:rPr lang="en-GB" sz="2000" baseline="0" dirty="0" smtClean="0">
                          <a:effectLst/>
                        </a:rPr>
                        <a:t> (PMO)</a:t>
                      </a:r>
                      <a:endParaRPr lang="en-GB" sz="2000" dirty="0" smtClean="0">
                        <a:effectLst/>
                      </a:endParaRPr>
                    </a:p>
                    <a:p>
                      <a:pPr>
                        <a:spcAft>
                          <a:spcPts val="0"/>
                        </a:spcAft>
                      </a:pPr>
                      <a:r>
                        <a:rPr lang="en-GB" sz="2000" baseline="0" dirty="0" smtClean="0">
                          <a:effectLst/>
                        </a:rPr>
                        <a:t>V. Adam (TTF)</a:t>
                      </a:r>
                      <a:endParaRPr lang="fr-BE" sz="20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
        <p:nvSpPr>
          <p:cNvPr id="8" name="TextBox 7"/>
          <p:cNvSpPr txBox="1"/>
          <p:nvPr/>
        </p:nvSpPr>
        <p:spPr>
          <a:xfrm>
            <a:off x="3563888" y="6021288"/>
            <a:ext cx="4176464" cy="646331"/>
          </a:xfrm>
          <a:prstGeom prst="rect">
            <a:avLst/>
          </a:prstGeom>
          <a:noFill/>
        </p:spPr>
        <p:txBody>
          <a:bodyPr wrap="square" rtlCol="0">
            <a:spAutoFit/>
          </a:bodyPr>
          <a:lstStyle/>
          <a:p>
            <a:r>
              <a:rPr lang="fr-BE" b="1" dirty="0" smtClean="0">
                <a:hlinkClick r:id="rId3"/>
              </a:rPr>
              <a:t>info@ict-reuse.be</a:t>
            </a:r>
            <a:r>
              <a:rPr lang="fr-BE" b="1" dirty="0" smtClean="0">
                <a:solidFill>
                  <a:srgbClr val="B1027C"/>
                </a:solidFill>
              </a:rPr>
              <a:t> </a:t>
            </a:r>
            <a:endParaRPr lang="fr-BE" b="1" dirty="0">
              <a:solidFill>
                <a:srgbClr val="B1027C"/>
              </a:solidFill>
            </a:endParaRPr>
          </a:p>
          <a:p>
            <a:endParaRPr lang="fr-BE" dirty="0"/>
          </a:p>
        </p:txBody>
      </p:sp>
    </p:spTree>
    <p:extLst>
      <p:ext uri="{BB962C8B-B14F-4D97-AF65-F5344CB8AC3E}">
        <p14:creationId xmlns:p14="http://schemas.microsoft.com/office/powerpoint/2010/main" val="484579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ReUse</a:t>
            </a:r>
            <a:r>
              <a:rPr lang="en-GB" dirty="0"/>
              <a:t> Competency </a:t>
            </a:r>
            <a:r>
              <a:rPr lang="en-GB" dirty="0" err="1" smtClean="0"/>
              <a:t>Center</a:t>
            </a:r>
            <a:r>
              <a:rPr lang="en-GB" dirty="0" smtClean="0"/>
              <a:t> – Les axes</a:t>
            </a:r>
            <a:endParaRPr lang="fr-BE"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8087" y="1700213"/>
            <a:ext cx="4425950" cy="4425950"/>
          </a:xfrm>
        </p:spPr>
      </p:pic>
      <p:sp>
        <p:nvSpPr>
          <p:cNvPr id="4" name="Slide Number Placeholder 3"/>
          <p:cNvSpPr>
            <a:spLocks noGrp="1"/>
          </p:cNvSpPr>
          <p:nvPr>
            <p:ph type="sldNum" sz="quarter" idx="12"/>
          </p:nvPr>
        </p:nvSpPr>
        <p:spPr/>
        <p:txBody>
          <a:bodyPr/>
          <a:lstStyle/>
          <a:p>
            <a:fld id="{13B540AB-6939-4937-A918-1D15FF1C7CE3}" type="slidenum">
              <a:rPr lang="nl-BE" smtClean="0">
                <a:solidFill>
                  <a:prstClr val="white"/>
                </a:solidFill>
              </a:rPr>
              <a:pPr/>
              <a:t>7</a:t>
            </a:fld>
            <a:endParaRPr lang="nl-BE" dirty="0">
              <a:solidFill>
                <a:prstClr val="white"/>
              </a:solidFill>
            </a:endParaRPr>
          </a:p>
        </p:txBody>
      </p:sp>
      <p:grpSp>
        <p:nvGrpSpPr>
          <p:cNvPr id="22" name="Group 21"/>
          <p:cNvGrpSpPr/>
          <p:nvPr/>
        </p:nvGrpSpPr>
        <p:grpSpPr>
          <a:xfrm>
            <a:off x="2943402" y="2193978"/>
            <a:ext cx="3471465" cy="3471465"/>
            <a:chOff x="2943402" y="2193978"/>
            <a:chExt cx="3471465" cy="3471465"/>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3402" y="2193978"/>
              <a:ext cx="3471465" cy="3471465"/>
            </a:xfrm>
            <a:prstGeom prst="rect">
              <a:avLst/>
            </a:prstGeom>
          </p:spPr>
        </p:pic>
        <p:sp>
          <p:nvSpPr>
            <p:cNvPr id="18" name="TextBox 17"/>
            <p:cNvSpPr txBox="1"/>
            <p:nvPr/>
          </p:nvSpPr>
          <p:spPr>
            <a:xfrm>
              <a:off x="4382418" y="5349408"/>
              <a:ext cx="593432" cy="246221"/>
            </a:xfrm>
            <a:prstGeom prst="rect">
              <a:avLst/>
            </a:prstGeom>
            <a:noFill/>
          </p:spPr>
          <p:txBody>
            <a:bodyPr wrap="none" rtlCol="0">
              <a:spAutoFit/>
            </a:bodyPr>
            <a:lstStyle/>
            <a:p>
              <a:r>
                <a:rPr lang="fr-BE" sz="1000" dirty="0" smtClean="0">
                  <a:solidFill>
                    <a:prstClr val="white"/>
                  </a:solidFill>
                </a:rPr>
                <a:t>RESEAU</a:t>
              </a:r>
              <a:endParaRPr lang="fr-BE" sz="1000" dirty="0">
                <a:solidFill>
                  <a:prstClr val="white"/>
                </a:solidFill>
              </a:endParaRPr>
            </a:p>
          </p:txBody>
        </p:sp>
      </p:grpSp>
      <p:sp>
        <p:nvSpPr>
          <p:cNvPr id="19" name="TextBox 18"/>
          <p:cNvSpPr txBox="1"/>
          <p:nvPr/>
        </p:nvSpPr>
        <p:spPr>
          <a:xfrm>
            <a:off x="4315110" y="5805264"/>
            <a:ext cx="787395" cy="246221"/>
          </a:xfrm>
          <a:prstGeom prst="rect">
            <a:avLst/>
          </a:prstGeom>
          <a:noFill/>
        </p:spPr>
        <p:txBody>
          <a:bodyPr wrap="none" rtlCol="0">
            <a:spAutoFit/>
          </a:bodyPr>
          <a:lstStyle/>
          <a:p>
            <a:r>
              <a:rPr lang="fr-BE" sz="1000" dirty="0" smtClean="0">
                <a:solidFill>
                  <a:prstClr val="white"/>
                </a:solidFill>
              </a:rPr>
              <a:t>MENTALITE</a:t>
            </a:r>
            <a:endParaRPr lang="fr-BE" sz="1000" dirty="0">
              <a:solidFill>
                <a:prstClr val="white"/>
              </a:solidFill>
            </a:endParaRPr>
          </a:p>
        </p:txBody>
      </p:sp>
      <p:grpSp>
        <p:nvGrpSpPr>
          <p:cNvPr id="21" name="Group 20"/>
          <p:cNvGrpSpPr/>
          <p:nvPr/>
        </p:nvGrpSpPr>
        <p:grpSpPr>
          <a:xfrm>
            <a:off x="3427839" y="2678415"/>
            <a:ext cx="2502590" cy="2502590"/>
            <a:chOff x="3427839" y="2678415"/>
            <a:chExt cx="2502590" cy="250259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7839" y="2678415"/>
              <a:ext cx="2502590" cy="2502590"/>
            </a:xfrm>
            <a:prstGeom prst="rect">
              <a:avLst/>
            </a:prstGeom>
          </p:spPr>
        </p:pic>
        <p:sp>
          <p:nvSpPr>
            <p:cNvPr id="17" name="TextBox 16"/>
            <p:cNvSpPr txBox="1"/>
            <p:nvPr/>
          </p:nvSpPr>
          <p:spPr>
            <a:xfrm>
              <a:off x="4280645" y="4838963"/>
              <a:ext cx="795411" cy="246221"/>
            </a:xfrm>
            <a:prstGeom prst="rect">
              <a:avLst/>
            </a:prstGeom>
            <a:noFill/>
          </p:spPr>
          <p:txBody>
            <a:bodyPr wrap="none" rtlCol="0">
              <a:spAutoFit/>
            </a:bodyPr>
            <a:lstStyle/>
            <a:p>
              <a:pPr algn="ctr"/>
              <a:r>
                <a:rPr lang="fr-BE" sz="1000" dirty="0" smtClean="0">
                  <a:solidFill>
                    <a:prstClr val="white"/>
                  </a:solidFill>
                </a:rPr>
                <a:t>PROCESSUS</a:t>
              </a:r>
              <a:endParaRPr lang="fr-BE" sz="1000" dirty="0">
                <a:solidFill>
                  <a:prstClr val="white"/>
                </a:solidFill>
              </a:endParaRPr>
            </a:p>
          </p:txBody>
        </p:sp>
      </p:grpSp>
      <p:grpSp>
        <p:nvGrpSpPr>
          <p:cNvPr id="20" name="Group 19"/>
          <p:cNvGrpSpPr/>
          <p:nvPr/>
        </p:nvGrpSpPr>
        <p:grpSpPr>
          <a:xfrm>
            <a:off x="3959277" y="3209853"/>
            <a:ext cx="1439714" cy="1439714"/>
            <a:chOff x="3959277" y="3209853"/>
            <a:chExt cx="1439714" cy="1439714"/>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9277" y="3209853"/>
              <a:ext cx="1439714" cy="1439714"/>
            </a:xfrm>
            <a:prstGeom prst="rect">
              <a:avLst/>
            </a:prstGeom>
          </p:spPr>
        </p:pic>
        <p:sp>
          <p:nvSpPr>
            <p:cNvPr id="16" name="TextBox 15"/>
            <p:cNvSpPr txBox="1"/>
            <p:nvPr/>
          </p:nvSpPr>
          <p:spPr>
            <a:xfrm>
              <a:off x="4341560" y="4103494"/>
              <a:ext cx="734496" cy="261610"/>
            </a:xfrm>
            <a:prstGeom prst="rect">
              <a:avLst/>
            </a:prstGeom>
            <a:noFill/>
          </p:spPr>
          <p:txBody>
            <a:bodyPr wrap="none" rtlCol="0">
              <a:spAutoFit/>
            </a:bodyPr>
            <a:lstStyle/>
            <a:p>
              <a:r>
                <a:rPr lang="fr-BE" sz="1100" dirty="0" smtClean="0">
                  <a:solidFill>
                    <a:prstClr val="white"/>
                  </a:solidFill>
                </a:rPr>
                <a:t>CATALOG</a:t>
              </a:r>
              <a:endParaRPr lang="fr-BE" sz="1100" dirty="0">
                <a:solidFill>
                  <a:prstClr val="white"/>
                </a:solidFill>
              </a:endParaRPr>
            </a:p>
          </p:txBody>
        </p:sp>
      </p:grpSp>
      <p:grpSp>
        <p:nvGrpSpPr>
          <p:cNvPr id="27" name="Group 26"/>
          <p:cNvGrpSpPr/>
          <p:nvPr/>
        </p:nvGrpSpPr>
        <p:grpSpPr>
          <a:xfrm>
            <a:off x="179512" y="1412776"/>
            <a:ext cx="3983528" cy="2232248"/>
            <a:chOff x="179512" y="1772816"/>
            <a:chExt cx="3983528" cy="2232248"/>
          </a:xfrm>
        </p:grpSpPr>
        <p:cxnSp>
          <p:nvCxnSpPr>
            <p:cNvPr id="24" name="Straight Connector 23"/>
            <p:cNvCxnSpPr/>
            <p:nvPr/>
          </p:nvCxnSpPr>
          <p:spPr>
            <a:xfrm flipV="1">
              <a:off x="4163040" y="2420888"/>
              <a:ext cx="0" cy="1584176"/>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483768" y="2420888"/>
              <a:ext cx="1679272" cy="0"/>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9512" y="1772816"/>
              <a:ext cx="2300056" cy="1246495"/>
            </a:xfrm>
            <a:prstGeom prst="rect">
              <a:avLst/>
            </a:prstGeom>
            <a:noFill/>
            <a:ln w="15875">
              <a:solidFill>
                <a:schemeClr val="accent6"/>
              </a:solidFill>
            </a:ln>
          </p:spPr>
          <p:txBody>
            <a:bodyPr wrap="square" rtlCol="0">
              <a:spAutoFit/>
            </a:bodyPr>
            <a:lstStyle/>
            <a:p>
              <a:r>
                <a:rPr lang="fr-BE" sz="1500">
                  <a:solidFill>
                    <a:srgbClr val="1F497D">
                      <a:lumMod val="75000"/>
                    </a:srgbClr>
                  </a:solidFill>
                </a:rPr>
                <a:t>Chaque </a:t>
              </a:r>
              <a:r>
                <a:rPr lang="fr-BE" sz="1500" b="1" smtClean="0">
                  <a:solidFill>
                    <a:srgbClr val="1F497D">
                      <a:lumMod val="75000"/>
                    </a:srgbClr>
                  </a:solidFill>
                </a:rPr>
                <a:t>stakeholder</a:t>
              </a:r>
              <a:r>
                <a:rPr lang="fr-BE" sz="1500" smtClean="0">
                  <a:solidFill>
                    <a:srgbClr val="1F497D">
                      <a:lumMod val="75000"/>
                    </a:srgbClr>
                  </a:solidFill>
                </a:rPr>
                <a:t> </a:t>
              </a:r>
              <a:r>
                <a:rPr lang="fr-BE" sz="1500" dirty="0">
                  <a:solidFill>
                    <a:srgbClr val="1F497D">
                      <a:lumMod val="75000"/>
                    </a:srgbClr>
                  </a:solidFill>
                </a:rPr>
                <a:t>peut facilement trouver les </a:t>
              </a:r>
              <a:r>
                <a:rPr lang="fr-BE" sz="1500" b="1" dirty="0">
                  <a:solidFill>
                    <a:srgbClr val="1F497D">
                      <a:lumMod val="75000"/>
                    </a:srgbClr>
                  </a:solidFill>
                </a:rPr>
                <a:t>éléments réutilisables </a:t>
              </a:r>
              <a:r>
                <a:rPr lang="fr-BE" sz="1500" dirty="0">
                  <a:solidFill>
                    <a:srgbClr val="1F497D">
                      <a:lumMod val="75000"/>
                    </a:srgbClr>
                  </a:solidFill>
                </a:rPr>
                <a:t>les plus importants dans un </a:t>
              </a:r>
              <a:r>
                <a:rPr lang="fr-BE" sz="1500" b="1" dirty="0">
                  <a:solidFill>
                    <a:srgbClr val="1F497D">
                      <a:lumMod val="75000"/>
                    </a:srgbClr>
                  </a:solidFill>
                </a:rPr>
                <a:t>catalogue centralisé</a:t>
              </a:r>
            </a:p>
          </p:txBody>
        </p:sp>
      </p:grpSp>
      <p:grpSp>
        <p:nvGrpSpPr>
          <p:cNvPr id="31" name="Group 30"/>
          <p:cNvGrpSpPr/>
          <p:nvPr/>
        </p:nvGrpSpPr>
        <p:grpSpPr>
          <a:xfrm>
            <a:off x="5364088" y="1124744"/>
            <a:ext cx="3744416" cy="2232248"/>
            <a:chOff x="5220072" y="908720"/>
            <a:chExt cx="3744416" cy="2232248"/>
          </a:xfrm>
        </p:grpSpPr>
        <p:sp>
          <p:nvSpPr>
            <p:cNvPr id="28" name="TextBox 27"/>
            <p:cNvSpPr txBox="1"/>
            <p:nvPr/>
          </p:nvSpPr>
          <p:spPr>
            <a:xfrm>
              <a:off x="6821945" y="908720"/>
              <a:ext cx="2142543" cy="1938992"/>
            </a:xfrm>
            <a:prstGeom prst="rect">
              <a:avLst/>
            </a:prstGeom>
            <a:noFill/>
            <a:ln w="15875">
              <a:solidFill>
                <a:srgbClr val="0070C0"/>
              </a:solidFill>
            </a:ln>
          </p:spPr>
          <p:txBody>
            <a:bodyPr wrap="square" rtlCol="0">
              <a:spAutoFit/>
            </a:bodyPr>
            <a:lstStyle/>
            <a:p>
              <a:r>
                <a:rPr lang="fr-BE" sz="1500" dirty="0">
                  <a:solidFill>
                    <a:srgbClr val="1F497D">
                      <a:lumMod val="75000"/>
                    </a:srgbClr>
                  </a:solidFill>
                </a:rPr>
                <a:t>Des </a:t>
              </a:r>
              <a:r>
                <a:rPr lang="fr-BE" sz="1500" b="1" dirty="0">
                  <a:solidFill>
                    <a:srgbClr val="1F497D">
                      <a:lumMod val="75000"/>
                    </a:srgbClr>
                  </a:solidFill>
                </a:rPr>
                <a:t>processus et des outils </a:t>
              </a:r>
              <a:r>
                <a:rPr lang="fr-BE" sz="1500" dirty="0">
                  <a:solidFill>
                    <a:srgbClr val="1F497D">
                      <a:lumMod val="75000"/>
                    </a:srgbClr>
                  </a:solidFill>
                </a:rPr>
                <a:t>sont mis en place pour identifier, enregistrer, implémenter, surveiller et mesurer la réutilisation tout au long du </a:t>
              </a:r>
              <a:r>
                <a:rPr lang="fr-BE" sz="1500" b="1" dirty="0">
                  <a:solidFill>
                    <a:srgbClr val="1F497D">
                      <a:lumMod val="75000"/>
                    </a:srgbClr>
                  </a:solidFill>
                </a:rPr>
                <a:t>cycle de vie </a:t>
              </a:r>
              <a:r>
                <a:rPr lang="fr-BE" sz="1500" dirty="0">
                  <a:solidFill>
                    <a:srgbClr val="1F497D">
                      <a:lumMod val="75000"/>
                    </a:srgbClr>
                  </a:solidFill>
                </a:rPr>
                <a:t>du </a:t>
              </a:r>
              <a:r>
                <a:rPr lang="fr-BE" sz="1500" dirty="0" smtClean="0">
                  <a:solidFill>
                    <a:srgbClr val="1F497D">
                      <a:lumMod val="75000"/>
                    </a:srgbClr>
                  </a:solidFill>
                </a:rPr>
                <a:t>projet </a:t>
              </a:r>
            </a:p>
          </p:txBody>
        </p:sp>
        <p:cxnSp>
          <p:nvCxnSpPr>
            <p:cNvPr id="29" name="Straight Connector 28"/>
            <p:cNvCxnSpPr/>
            <p:nvPr/>
          </p:nvCxnSpPr>
          <p:spPr>
            <a:xfrm flipV="1">
              <a:off x="5220072" y="2492896"/>
              <a:ext cx="0" cy="648072"/>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220072" y="2492896"/>
              <a:ext cx="1601873"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6083108" y="3356992"/>
            <a:ext cx="2919772" cy="2862322"/>
            <a:chOff x="6083108" y="3356992"/>
            <a:chExt cx="2919772" cy="2862322"/>
          </a:xfrm>
        </p:grpSpPr>
        <p:sp>
          <p:nvSpPr>
            <p:cNvPr id="36" name="TextBox 35"/>
            <p:cNvSpPr txBox="1"/>
            <p:nvPr/>
          </p:nvSpPr>
          <p:spPr>
            <a:xfrm>
              <a:off x="6985596" y="3356992"/>
              <a:ext cx="2017284" cy="2862322"/>
            </a:xfrm>
            <a:prstGeom prst="rect">
              <a:avLst/>
            </a:prstGeom>
            <a:noFill/>
            <a:ln w="15875">
              <a:solidFill>
                <a:srgbClr val="009999"/>
              </a:solidFill>
            </a:ln>
          </p:spPr>
          <p:txBody>
            <a:bodyPr wrap="square" rtlCol="0">
              <a:spAutoFit/>
            </a:bodyPr>
            <a:lstStyle/>
            <a:p>
              <a:r>
                <a:rPr lang="fr-BE" sz="1500" dirty="0">
                  <a:solidFill>
                    <a:srgbClr val="1F497D">
                      <a:lumMod val="75000"/>
                    </a:srgbClr>
                  </a:solidFill>
                </a:rPr>
                <a:t>Des </a:t>
              </a:r>
              <a:r>
                <a:rPr lang="fr-BE" sz="1500" b="1" dirty="0">
                  <a:solidFill>
                    <a:srgbClr val="1F497D">
                      <a:lumMod val="75000"/>
                    </a:srgbClr>
                  </a:solidFill>
                </a:rPr>
                <a:t>réseaux</a:t>
              </a:r>
              <a:r>
                <a:rPr lang="fr-BE" sz="1500" dirty="0">
                  <a:solidFill>
                    <a:srgbClr val="1F497D">
                      <a:lumMod val="75000"/>
                    </a:srgbClr>
                  </a:solidFill>
                </a:rPr>
                <a:t> sont maintenus et </a:t>
              </a:r>
              <a:r>
                <a:rPr lang="fr-BE" sz="1500" dirty="0" smtClean="0">
                  <a:solidFill>
                    <a:srgbClr val="1F497D">
                      <a:lumMod val="75000"/>
                    </a:srgbClr>
                  </a:solidFill>
                </a:rPr>
                <a:t>développés </a:t>
              </a:r>
              <a:r>
                <a:rPr lang="fr-BE" sz="1500" dirty="0">
                  <a:solidFill>
                    <a:srgbClr val="1F497D">
                      <a:lumMod val="75000"/>
                    </a:srgbClr>
                  </a:solidFill>
                </a:rPr>
                <a:t>à tous les niveaux (</a:t>
              </a:r>
              <a:r>
                <a:rPr lang="fr-BE" sz="1500" dirty="0" err="1">
                  <a:solidFill>
                    <a:srgbClr val="1F497D">
                      <a:lumMod val="75000"/>
                    </a:srgbClr>
                  </a:solidFill>
                </a:rPr>
                <a:t>CEO’s</a:t>
              </a:r>
              <a:r>
                <a:rPr lang="fr-BE" sz="1500" dirty="0">
                  <a:solidFill>
                    <a:srgbClr val="1F497D">
                      <a:lumMod val="75000"/>
                    </a:srgbClr>
                  </a:solidFill>
                </a:rPr>
                <a:t>, directeurs ICT, gestionnaires de services, business </a:t>
              </a:r>
              <a:r>
                <a:rPr lang="fr-BE" sz="1500" dirty="0" err="1">
                  <a:solidFill>
                    <a:srgbClr val="1F497D">
                      <a:lumMod val="75000"/>
                    </a:srgbClr>
                  </a:solidFill>
                </a:rPr>
                <a:t>analysts</a:t>
              </a:r>
              <a:r>
                <a:rPr lang="fr-BE" sz="1500" dirty="0">
                  <a:solidFill>
                    <a:srgbClr val="1F497D">
                      <a:lumMod val="75000"/>
                    </a:srgbClr>
                  </a:solidFill>
                </a:rPr>
                <a:t>, architectes) afin de garder un maximum de </a:t>
              </a:r>
              <a:r>
                <a:rPr lang="fr-BE" sz="1500" b="1" dirty="0">
                  <a:solidFill>
                    <a:srgbClr val="1F497D">
                      <a:lumMod val="75000"/>
                    </a:srgbClr>
                  </a:solidFill>
                </a:rPr>
                <a:t>visibilité</a:t>
              </a:r>
              <a:r>
                <a:rPr lang="fr-BE" sz="1500" dirty="0">
                  <a:solidFill>
                    <a:srgbClr val="1F497D">
                      <a:lumMod val="75000"/>
                    </a:srgbClr>
                  </a:solidFill>
                </a:rPr>
                <a:t> sur le </a:t>
              </a:r>
              <a:r>
                <a:rPr lang="fr-BE" sz="1500" b="1" dirty="0">
                  <a:solidFill>
                    <a:srgbClr val="1F497D">
                      <a:lumMod val="75000"/>
                    </a:srgbClr>
                  </a:solidFill>
                </a:rPr>
                <a:t>potentiel de réutilisation</a:t>
              </a:r>
            </a:p>
          </p:txBody>
        </p:sp>
        <p:cxnSp>
          <p:nvCxnSpPr>
            <p:cNvPr id="37" name="Straight Arrow Connector 36"/>
            <p:cNvCxnSpPr/>
            <p:nvPr/>
          </p:nvCxnSpPr>
          <p:spPr>
            <a:xfrm>
              <a:off x="6083108" y="5661248"/>
              <a:ext cx="864096" cy="0"/>
            </a:xfrm>
            <a:prstGeom prst="straightConnector1">
              <a:avLst/>
            </a:prstGeom>
            <a:ln w="15875">
              <a:solidFill>
                <a:srgbClr val="009999"/>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083108" y="4649567"/>
              <a:ext cx="0" cy="1011683"/>
            </a:xfrm>
            <a:prstGeom prst="line">
              <a:avLst/>
            </a:prstGeom>
            <a:ln w="15875">
              <a:solidFill>
                <a:srgbClr val="009999"/>
              </a:solidFill>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69261" y="4365104"/>
            <a:ext cx="2358567" cy="1938992"/>
          </a:xfrm>
          <a:prstGeom prst="rect">
            <a:avLst/>
          </a:prstGeom>
          <a:noFill/>
          <a:ln w="15875">
            <a:solidFill>
              <a:srgbClr val="FF0000"/>
            </a:solidFill>
          </a:ln>
        </p:spPr>
        <p:txBody>
          <a:bodyPr wrap="square" rtlCol="0">
            <a:spAutoFit/>
          </a:bodyPr>
          <a:lstStyle/>
          <a:p>
            <a:r>
              <a:rPr lang="fr-BE" sz="1500" dirty="0">
                <a:solidFill>
                  <a:srgbClr val="1F497D">
                    <a:lumMod val="75000"/>
                  </a:srgbClr>
                </a:solidFill>
              </a:rPr>
              <a:t>Une </a:t>
            </a:r>
            <a:r>
              <a:rPr lang="fr-BE" sz="1500" b="1" dirty="0">
                <a:solidFill>
                  <a:srgbClr val="1F497D">
                    <a:lumMod val="75000"/>
                  </a:srgbClr>
                </a:solidFill>
              </a:rPr>
              <a:t>culture</a:t>
            </a:r>
            <a:r>
              <a:rPr lang="fr-BE" sz="1500" dirty="0">
                <a:solidFill>
                  <a:srgbClr val="1F497D">
                    <a:lumMod val="75000"/>
                  </a:srgbClr>
                </a:solidFill>
              </a:rPr>
              <a:t> </a:t>
            </a:r>
            <a:r>
              <a:rPr lang="fr-BE" sz="1500" dirty="0" smtClean="0">
                <a:solidFill>
                  <a:srgbClr val="1F497D">
                    <a:lumMod val="75000"/>
                  </a:srgbClr>
                </a:solidFill>
              </a:rPr>
              <a:t>se développe au </a:t>
            </a:r>
            <a:r>
              <a:rPr lang="fr-BE" sz="1500" dirty="0">
                <a:solidFill>
                  <a:srgbClr val="1F497D">
                    <a:lumMod val="75000"/>
                  </a:srgbClr>
                </a:solidFill>
              </a:rPr>
              <a:t>sein de l’organisation Smals pour </a:t>
            </a:r>
            <a:r>
              <a:rPr lang="fr-BE" sz="1500" b="1" dirty="0">
                <a:solidFill>
                  <a:srgbClr val="1F497D">
                    <a:lumMod val="75000"/>
                  </a:srgbClr>
                </a:solidFill>
              </a:rPr>
              <a:t>adopter la réutilisation </a:t>
            </a:r>
            <a:r>
              <a:rPr lang="fr-BE" sz="1500" dirty="0">
                <a:solidFill>
                  <a:srgbClr val="1F497D">
                    <a:lumMod val="75000"/>
                  </a:srgbClr>
                </a:solidFill>
              </a:rPr>
              <a:t>et </a:t>
            </a:r>
            <a:r>
              <a:rPr lang="fr-BE" sz="1500" dirty="0" smtClean="0">
                <a:solidFill>
                  <a:srgbClr val="1F497D">
                    <a:lumMod val="75000"/>
                  </a:srgbClr>
                </a:solidFill>
              </a:rPr>
              <a:t>favoriser la </a:t>
            </a:r>
            <a:r>
              <a:rPr lang="fr-BE" sz="1500" dirty="0">
                <a:solidFill>
                  <a:srgbClr val="1F497D">
                    <a:lumMod val="75000"/>
                  </a:srgbClr>
                </a:solidFill>
              </a:rPr>
              <a:t>création de </a:t>
            </a:r>
            <a:r>
              <a:rPr lang="fr-BE" sz="1500" b="1" dirty="0">
                <a:solidFill>
                  <a:srgbClr val="1F497D">
                    <a:lumMod val="75000"/>
                  </a:srgbClr>
                </a:solidFill>
              </a:rPr>
              <a:t>produits </a:t>
            </a:r>
            <a:r>
              <a:rPr lang="fr-BE" sz="1500" b="1" dirty="0" smtClean="0">
                <a:solidFill>
                  <a:srgbClr val="1F497D">
                    <a:lumMod val="75000"/>
                  </a:srgbClr>
                </a:solidFill>
              </a:rPr>
              <a:t>réutilisables.</a:t>
            </a:r>
            <a:endParaRPr lang="fr-BE" sz="1500" dirty="0" smtClean="0">
              <a:solidFill>
                <a:srgbClr val="1F497D">
                  <a:lumMod val="75000"/>
                </a:srgbClr>
              </a:solidFill>
            </a:endParaRPr>
          </a:p>
          <a:p>
            <a:r>
              <a:rPr lang="fr-BE" sz="1500" dirty="0" smtClean="0">
                <a:solidFill>
                  <a:srgbClr val="1F497D">
                    <a:lumMod val="75000"/>
                  </a:srgbClr>
                </a:solidFill>
              </a:rPr>
              <a:t>Cette </a:t>
            </a:r>
            <a:r>
              <a:rPr lang="fr-BE" sz="1500" dirty="0">
                <a:solidFill>
                  <a:srgbClr val="1F497D">
                    <a:lumMod val="75000"/>
                  </a:srgbClr>
                </a:solidFill>
              </a:rPr>
              <a:t>culture est </a:t>
            </a:r>
            <a:r>
              <a:rPr lang="fr-BE" sz="1500" b="1" dirty="0">
                <a:solidFill>
                  <a:srgbClr val="1F497D">
                    <a:lumMod val="75000"/>
                  </a:srgbClr>
                </a:solidFill>
              </a:rPr>
              <a:t>propagée</a:t>
            </a:r>
            <a:r>
              <a:rPr lang="fr-BE" sz="1500" dirty="0">
                <a:solidFill>
                  <a:srgbClr val="1F497D">
                    <a:lumMod val="75000"/>
                  </a:srgbClr>
                </a:solidFill>
              </a:rPr>
              <a:t> aux membres par </a:t>
            </a:r>
            <a:r>
              <a:rPr lang="fr-BE" sz="1500" dirty="0" err="1" smtClean="0">
                <a:solidFill>
                  <a:srgbClr val="1F497D">
                    <a:lumMod val="75000"/>
                  </a:srgbClr>
                </a:solidFill>
              </a:rPr>
              <a:t>Smals</a:t>
            </a:r>
            <a:endParaRPr lang="fr-BE" sz="1500" dirty="0">
              <a:solidFill>
                <a:srgbClr val="1F497D">
                  <a:lumMod val="75000"/>
                </a:srgbClr>
              </a:solidFill>
            </a:endParaRPr>
          </a:p>
        </p:txBody>
      </p:sp>
      <p:cxnSp>
        <p:nvCxnSpPr>
          <p:cNvPr id="40" name="Straight Connector 39"/>
          <p:cNvCxnSpPr/>
          <p:nvPr/>
        </p:nvCxnSpPr>
        <p:spPr>
          <a:xfrm flipV="1">
            <a:off x="3059832" y="5301208"/>
            <a:ext cx="0" cy="33231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2427828" y="5633519"/>
            <a:ext cx="632004" cy="77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84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Software </a:t>
            </a:r>
            <a:r>
              <a:rPr lang="fr-BE" dirty="0" err="1"/>
              <a:t>ReUse</a:t>
            </a:r>
            <a:r>
              <a:rPr lang="fr-BE" dirty="0"/>
              <a:t> </a:t>
            </a:r>
            <a:r>
              <a:rPr lang="fr-BE" dirty="0" smtClean="0"/>
              <a:t>Catalogue</a:t>
            </a:r>
            <a:endParaRPr lang="fr-BE" dirty="0"/>
          </a:p>
        </p:txBody>
      </p:sp>
      <p:sp>
        <p:nvSpPr>
          <p:cNvPr id="4" name="Slide Number Placeholder 3"/>
          <p:cNvSpPr>
            <a:spLocks noGrp="1"/>
          </p:cNvSpPr>
          <p:nvPr>
            <p:ph type="sldNum" sz="quarter" idx="12"/>
          </p:nvPr>
        </p:nvSpPr>
        <p:spPr/>
        <p:txBody>
          <a:bodyPr/>
          <a:lstStyle/>
          <a:p>
            <a:fld id="{71509E29-EB08-41CF-8A63-5F0085EEBB4A}" type="slidenum">
              <a:rPr lang="fr-BE" smtClean="0"/>
              <a:t>8</a:t>
            </a:fld>
            <a:endParaRPr lang="fr-BE"/>
          </a:p>
        </p:txBody>
      </p:sp>
      <p:pic>
        <p:nvPicPr>
          <p:cNvPr id="5" name="Picture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936416" y="2974039"/>
            <a:ext cx="609601" cy="609601"/>
          </a:xfrm>
          <a:prstGeom prst="rect">
            <a:avLst/>
          </a:prstGeom>
        </p:spPr>
      </p:pic>
      <p:pic>
        <p:nvPicPr>
          <p:cNvPr id="6" name="Picture 5"/>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509451" y="1557759"/>
            <a:ext cx="609601" cy="609601"/>
          </a:xfrm>
          <a:prstGeom prst="rect">
            <a:avLst/>
          </a:prstGeom>
        </p:spPr>
      </p:pic>
      <p:pic>
        <p:nvPicPr>
          <p:cNvPr id="8" name="Picture 7"/>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31908" y="1537946"/>
            <a:ext cx="649225" cy="649225"/>
          </a:xfrm>
          <a:prstGeom prst="rect">
            <a:avLst/>
          </a:prstGeom>
        </p:spPr>
      </p:pic>
      <p:pic>
        <p:nvPicPr>
          <p:cNvPr id="9" name="Picture 8"/>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214788" y="2359204"/>
            <a:ext cx="609601" cy="609601"/>
          </a:xfrm>
          <a:prstGeom prst="rect">
            <a:avLst/>
          </a:prstGeom>
        </p:spPr>
      </p:pic>
      <p:pic>
        <p:nvPicPr>
          <p:cNvPr id="10" name="Picture 9"/>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58044" y="2472891"/>
            <a:ext cx="609601" cy="60960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6003" y="2823577"/>
            <a:ext cx="1376258" cy="1376258"/>
          </a:xfrm>
          <a:prstGeom prst="rect">
            <a:avLst/>
          </a:prstGeom>
        </p:spPr>
      </p:pic>
      <p:pic>
        <p:nvPicPr>
          <p:cNvPr id="12" name="Picture 2" descr="eHealth-Platfor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0366" y="4942087"/>
            <a:ext cx="1416910" cy="5210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o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1814" y="4942087"/>
            <a:ext cx="1023367" cy="3819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Accuei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5856" y="5740688"/>
            <a:ext cx="1237618" cy="3010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Office National de SecuritÃ© Sociale (ONS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02958" y="5642109"/>
            <a:ext cx="678933" cy="432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ltre icon. The image is depicting a funnel-like object. The object is segmented into two portions, the bottom shape is rectangular and asymmetrical whereas the top half is more of a trapezoid shape with rounded corners."/>
          <p:cNvPicPr>
            <a:picLocks noChangeAspect="1" noChangeArrowheads="1"/>
          </p:cNvPicPr>
          <p:nvPr/>
        </p:nvPicPr>
        <p:blipFill>
          <a:blip r:embed="rId1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796263" y="1842990"/>
            <a:ext cx="773499" cy="7734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Ã©sultat de recherche d'images pour &quot;integration icon&quot;"/>
          <p:cNvPicPr>
            <a:picLocks noChangeAspect="1" noChangeArrowheads="1"/>
          </p:cNvPicPr>
          <p:nvPr/>
        </p:nvPicPr>
        <p:blipFill>
          <a:blip r:embed="rId1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81731" y="2594374"/>
            <a:ext cx="870242" cy="8702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ercher icon. This icon is supposed to represent a magnifying glass. It's a large circle with a fat line protruding out from the bottom of it at an angle. The line is meant to represent the handle of the magnifying glass while the circle represents the magnifier portion."/>
          <p:cNvPicPr>
            <a:picLocks noChangeAspect="1" noChangeArrowheads="1"/>
          </p:cNvPicPr>
          <p:nvPr/>
        </p:nvPicPr>
        <p:blipFill>
          <a:blip r:embed="rId1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6180" y="1831868"/>
            <a:ext cx="720586" cy="72058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45234" y="3617303"/>
            <a:ext cx="2335383" cy="738664"/>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none" rtlCol="0">
            <a:spAutoFit/>
          </a:bodyPr>
          <a:lstStyle/>
          <a:p>
            <a:pPr algn="ctr"/>
            <a:r>
              <a:rPr lang="fr-BE" sz="1400" dirty="0" smtClean="0">
                <a:solidFill>
                  <a:schemeClr val="accent6">
                    <a:lumMod val="75000"/>
                  </a:schemeClr>
                </a:solidFill>
              </a:rPr>
              <a:t>Moteur de recherche efficace</a:t>
            </a:r>
          </a:p>
          <a:p>
            <a:pPr algn="ctr"/>
            <a:r>
              <a:rPr lang="fr-BE" sz="1400" dirty="0" smtClean="0">
                <a:solidFill>
                  <a:schemeClr val="accent6">
                    <a:lumMod val="75000"/>
                  </a:schemeClr>
                </a:solidFill>
              </a:rPr>
              <a:t>Filtres</a:t>
            </a:r>
          </a:p>
          <a:p>
            <a:pPr algn="ctr"/>
            <a:r>
              <a:rPr lang="fr-BE" sz="1400" dirty="0">
                <a:solidFill>
                  <a:schemeClr val="accent6">
                    <a:lumMod val="75000"/>
                  </a:schemeClr>
                </a:solidFill>
              </a:rPr>
              <a:t>Contenu </a:t>
            </a:r>
            <a:r>
              <a:rPr lang="fr-BE" sz="1400" dirty="0" smtClean="0">
                <a:solidFill>
                  <a:schemeClr val="accent6">
                    <a:lumMod val="75000"/>
                  </a:schemeClr>
                </a:solidFill>
              </a:rPr>
              <a:t>cohérent</a:t>
            </a:r>
            <a:endParaRPr lang="fr-BE" sz="1400" dirty="0">
              <a:solidFill>
                <a:schemeClr val="accent6">
                  <a:lumMod val="75000"/>
                </a:schemeClr>
              </a:solidFill>
            </a:endParaRPr>
          </a:p>
        </p:txBody>
      </p:sp>
      <p:sp>
        <p:nvSpPr>
          <p:cNvPr id="23" name="TextBox 22"/>
          <p:cNvSpPr txBox="1"/>
          <p:nvPr/>
        </p:nvSpPr>
        <p:spPr>
          <a:xfrm>
            <a:off x="2940636" y="6165347"/>
            <a:ext cx="3500574" cy="307777"/>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none" rtlCol="0">
            <a:spAutoFit/>
          </a:bodyPr>
          <a:lstStyle/>
          <a:p>
            <a:pPr algn="ctr"/>
            <a:r>
              <a:rPr lang="fr-BE" sz="1400" dirty="0" smtClean="0"/>
              <a:t>Alimenté et exploitable par tous les membres</a:t>
            </a:r>
            <a:endParaRPr lang="fr-BE" sz="1400" dirty="0"/>
          </a:p>
        </p:txBody>
      </p:sp>
      <p:sp>
        <p:nvSpPr>
          <p:cNvPr id="24" name="TextBox 23"/>
          <p:cNvSpPr txBox="1"/>
          <p:nvPr/>
        </p:nvSpPr>
        <p:spPr>
          <a:xfrm>
            <a:off x="5972646" y="3725025"/>
            <a:ext cx="2532075" cy="52322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fr-BE" sz="1400" dirty="0" smtClean="0"/>
              <a:t>Tous </a:t>
            </a:r>
            <a:r>
              <a:rPr lang="fr-BE" sz="1400" dirty="0"/>
              <a:t>les </a:t>
            </a:r>
            <a:r>
              <a:rPr lang="fr-BE" sz="1400" dirty="0" smtClean="0"/>
              <a:t>éléments réutilisables</a:t>
            </a:r>
          </a:p>
          <a:p>
            <a:pPr algn="ctr"/>
            <a:r>
              <a:rPr lang="fr-BE" sz="1400" dirty="0" smtClean="0"/>
              <a:t>De tous types</a:t>
            </a:r>
            <a:endParaRPr lang="fr-BE" sz="1400" dirty="0"/>
          </a:p>
        </p:txBody>
      </p:sp>
      <p:sp>
        <p:nvSpPr>
          <p:cNvPr id="25" name="TextBox 24"/>
          <p:cNvSpPr txBox="1"/>
          <p:nvPr/>
        </p:nvSpPr>
        <p:spPr>
          <a:xfrm>
            <a:off x="3727559" y="2418315"/>
            <a:ext cx="1653145"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r>
              <a:rPr lang="fr-BE" sz="1400" dirty="0" smtClean="0"/>
              <a:t>Unique et centralisé</a:t>
            </a:r>
            <a:endParaRPr lang="fr-BE" sz="1400" dirty="0"/>
          </a:p>
        </p:txBody>
      </p:sp>
      <p:pic>
        <p:nvPicPr>
          <p:cNvPr id="2058" name="Picture 10" descr="RÃ©sultat de recherche d'images pour &quot;internet icon&quo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302103" y="3254508"/>
            <a:ext cx="504056" cy="50405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507081" y="4243140"/>
            <a:ext cx="2094099"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rtlCol="0">
            <a:spAutoFit/>
          </a:bodyPr>
          <a:lstStyle/>
          <a:p>
            <a:r>
              <a:rPr lang="fr-BE" sz="1400" dirty="0" smtClean="0"/>
              <a:t>Accessible depuis Internet</a:t>
            </a:r>
            <a:endParaRPr lang="fr-BE" sz="1400" dirty="0"/>
          </a:p>
        </p:txBody>
      </p:sp>
    </p:spTree>
    <p:extLst>
      <p:ext uri="{BB962C8B-B14F-4D97-AF65-F5344CB8AC3E}">
        <p14:creationId xmlns:p14="http://schemas.microsoft.com/office/powerpoint/2010/main" val="20029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58"/>
                                        </p:tgtEl>
                                        <p:attrNameLst>
                                          <p:attrName>style.visibility</p:attrName>
                                        </p:attrNameLst>
                                      </p:cBhvr>
                                      <p:to>
                                        <p:strVal val="visible"/>
                                      </p:to>
                                    </p:set>
                                    <p:animEffect transition="in" filter="fade">
                                      <p:cBhvr>
                                        <p:cTn id="52" dur="500"/>
                                        <p:tgtEl>
                                          <p:spTgt spid="205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056"/>
                                        </p:tgtEl>
                                        <p:attrNameLst>
                                          <p:attrName>style.visibility</p:attrName>
                                        </p:attrNameLst>
                                      </p:cBhvr>
                                      <p:to>
                                        <p:strVal val="visible"/>
                                      </p:to>
                                    </p:set>
                                    <p:animEffect transition="in" filter="fade">
                                      <p:cBhvr>
                                        <p:cTn id="60" dur="500"/>
                                        <p:tgtEl>
                                          <p:spTgt spid="2056"/>
                                        </p:tgtEl>
                                      </p:cBhvr>
                                    </p:animEffect>
                                  </p:childTnLst>
                                </p:cTn>
                              </p:par>
                              <p:par>
                                <p:cTn id="61" presetID="10" presetClass="entr" presetSubtype="0" fill="hold" nodeType="withEffect">
                                  <p:stCondLst>
                                    <p:cond delay="0"/>
                                  </p:stCondLst>
                                  <p:childTnLst>
                                    <p:set>
                                      <p:cBhvr>
                                        <p:cTn id="62" dur="1" fill="hold">
                                          <p:stCondLst>
                                            <p:cond delay="0"/>
                                          </p:stCondLst>
                                        </p:cTn>
                                        <p:tgtEl>
                                          <p:spTgt spid="2050"/>
                                        </p:tgtEl>
                                        <p:attrNameLst>
                                          <p:attrName>style.visibility</p:attrName>
                                        </p:attrNameLst>
                                      </p:cBhvr>
                                      <p:to>
                                        <p:strVal val="visible"/>
                                      </p:to>
                                    </p:set>
                                    <p:animEffect transition="in" filter="fade">
                                      <p:cBhvr>
                                        <p:cTn id="63" dur="500"/>
                                        <p:tgtEl>
                                          <p:spTgt spid="2050"/>
                                        </p:tgtEl>
                                      </p:cBhvr>
                                    </p:animEffect>
                                  </p:childTnLst>
                                </p:cTn>
                              </p:par>
                              <p:par>
                                <p:cTn id="64" presetID="10" presetClass="entr" presetSubtype="0" fill="hold" nodeType="with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fade">
                                      <p:cBhvr>
                                        <p:cTn id="66" dur="500"/>
                                        <p:tgtEl>
                                          <p:spTgt spid="205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4" grpId="0" animBg="1"/>
      <p:bldP spid="25"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Software </a:t>
            </a:r>
            <a:r>
              <a:rPr lang="fr-BE" dirty="0" err="1" smtClean="0"/>
              <a:t>ReUse</a:t>
            </a:r>
            <a:r>
              <a:rPr lang="fr-BE" dirty="0" smtClean="0"/>
              <a:t> Catalogue – Input</a:t>
            </a:r>
            <a:endParaRPr lang="fr-BE" dirty="0"/>
          </a:p>
        </p:txBody>
      </p:sp>
      <p:sp>
        <p:nvSpPr>
          <p:cNvPr id="4" name="Slide Number Placeholder 3"/>
          <p:cNvSpPr>
            <a:spLocks noGrp="1"/>
          </p:cNvSpPr>
          <p:nvPr>
            <p:ph type="sldNum" sz="quarter" idx="12"/>
          </p:nvPr>
        </p:nvSpPr>
        <p:spPr/>
        <p:txBody>
          <a:bodyPr/>
          <a:lstStyle/>
          <a:p>
            <a:fld id="{71509E29-EB08-41CF-8A63-5F0085EEBB4A}" type="slidenum">
              <a:rPr lang="fr-BE" smtClean="0"/>
              <a:t>9</a:t>
            </a:fld>
            <a:endParaRPr lang="fr-BE"/>
          </a:p>
        </p:txBody>
      </p:sp>
      <p:grpSp>
        <p:nvGrpSpPr>
          <p:cNvPr id="13" name="Group 12"/>
          <p:cNvGrpSpPr/>
          <p:nvPr/>
        </p:nvGrpSpPr>
        <p:grpSpPr>
          <a:xfrm>
            <a:off x="3131840" y="1336744"/>
            <a:ext cx="2438831" cy="2438831"/>
            <a:chOff x="3131840" y="1336744"/>
            <a:chExt cx="2438831" cy="2438831"/>
          </a:xfrm>
        </p:grpSpPr>
        <p:pic>
          <p:nvPicPr>
            <p:cNvPr id="1030" name="Picture 6" descr="RÃ©sultat de recherche d'images pour &quot;manual icon&quot;"/>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31840" y="1336744"/>
              <a:ext cx="2438831" cy="243883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Ã©sultat de recherche d'images pour &quot;api icon&quot;"/>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9872" y="1943323"/>
              <a:ext cx="909613" cy="9096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6074364" y="1336744"/>
            <a:ext cx="2746108" cy="2524304"/>
            <a:chOff x="6074364" y="1336744"/>
            <a:chExt cx="2746108" cy="2524304"/>
          </a:xfrm>
        </p:grpSpPr>
        <p:pic>
          <p:nvPicPr>
            <p:cNvPr id="1042" name="Picture 18" descr="RÃ©sultat de recherche d'images pour &quot;economy icon&quot;"/>
            <p:cNvPicPr>
              <a:picLocks noChangeAspect="1" noChangeArrowheads="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273936" y="2556159"/>
              <a:ext cx="1546536" cy="13048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duotone>
                <a:schemeClr val="accent3">
                  <a:shade val="45000"/>
                  <a:satMod val="135000"/>
                </a:schemeClr>
                <a:prstClr val="white"/>
              </a:duotone>
            </a:blip>
            <a:stretch>
              <a:fillRect/>
            </a:stretch>
          </p:blipFill>
          <p:spPr>
            <a:xfrm>
              <a:off x="6074364" y="1336744"/>
              <a:ext cx="2179848" cy="2179848"/>
            </a:xfrm>
            <a:prstGeom prst="rect">
              <a:avLst/>
            </a:prstGeom>
          </p:spPr>
        </p:pic>
      </p:grpSp>
      <p:grpSp>
        <p:nvGrpSpPr>
          <p:cNvPr id="12" name="Group 11"/>
          <p:cNvGrpSpPr/>
          <p:nvPr/>
        </p:nvGrpSpPr>
        <p:grpSpPr>
          <a:xfrm>
            <a:off x="323528" y="1336744"/>
            <a:ext cx="2431222" cy="2524304"/>
            <a:chOff x="323528" y="1336744"/>
            <a:chExt cx="2431222" cy="2524304"/>
          </a:xfrm>
        </p:grpSpPr>
        <p:pic>
          <p:nvPicPr>
            <p:cNvPr id="1026" name="Picture 2" descr="RÃ©sultat de recherche d'images pour &quot;commercial icon&quot;"/>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528" y="1336744"/>
              <a:ext cx="2232247" cy="2232248"/>
            </a:xfrm>
            <a:prstGeom prst="bentArrow">
              <a:avLst>
                <a:gd name="adj1" fmla="val 61096"/>
                <a:gd name="adj2" fmla="val 30548"/>
                <a:gd name="adj3" fmla="val 0"/>
                <a:gd name="adj4" fmla="val 66565"/>
              </a:avLst>
            </a:prstGeom>
            <a:noFill/>
            <a:extLst>
              <a:ext uri="{909E8E84-426E-40DD-AFC4-6F175D3DCCD1}">
                <a14:hiddenFill xmlns:a14="http://schemas.microsoft.com/office/drawing/2010/main">
                  <a:solidFill>
                    <a:srgbClr val="FFFFFF"/>
                  </a:solidFill>
                </a14:hiddenFill>
              </a:ext>
            </a:extLst>
          </p:spPr>
        </p:pic>
        <p:pic>
          <p:nvPicPr>
            <p:cNvPr id="1044" name="Picture 20" descr="RÃ©sultat de recherche d'images pour &quot;file icon&quot;"/>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2622" y="2708920"/>
              <a:ext cx="1152128" cy="1152128"/>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p:cNvSpPr txBox="1"/>
          <p:nvPr/>
        </p:nvSpPr>
        <p:spPr>
          <a:xfrm>
            <a:off x="266378" y="4077072"/>
            <a:ext cx="2532075" cy="2308324"/>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fr-BE" b="1" dirty="0" smtClean="0"/>
              <a:t>Fiche catalogue</a:t>
            </a:r>
          </a:p>
          <a:p>
            <a:pPr algn="ctr"/>
            <a:endParaRPr lang="fr-BE" dirty="0" smtClean="0"/>
          </a:p>
          <a:p>
            <a:pPr algn="ctr"/>
            <a:endParaRPr lang="fr-BE" dirty="0"/>
          </a:p>
          <a:p>
            <a:pPr algn="ctr"/>
            <a:r>
              <a:rPr lang="fr-BE" dirty="0" smtClean="0"/>
              <a:t>Vue high-</a:t>
            </a:r>
            <a:r>
              <a:rPr lang="fr-BE" dirty="0" err="1" smtClean="0"/>
              <a:t>level</a:t>
            </a:r>
            <a:endParaRPr lang="fr-BE" dirty="0" smtClean="0"/>
          </a:p>
          <a:p>
            <a:pPr algn="ctr"/>
            <a:endParaRPr lang="fr-BE" dirty="0" smtClean="0"/>
          </a:p>
          <a:p>
            <a:pPr algn="ctr"/>
            <a:endParaRPr lang="fr-BE" dirty="0" smtClean="0"/>
          </a:p>
          <a:p>
            <a:pPr algn="ctr"/>
            <a:r>
              <a:rPr lang="fr-BE" dirty="0" smtClean="0"/>
              <a:t>A destination de tous les </a:t>
            </a:r>
            <a:r>
              <a:rPr lang="fr-BE" dirty="0" err="1" smtClean="0"/>
              <a:t>stakeholders</a:t>
            </a:r>
            <a:endParaRPr lang="fr-BE" dirty="0" smtClean="0"/>
          </a:p>
        </p:txBody>
      </p:sp>
      <p:sp>
        <p:nvSpPr>
          <p:cNvPr id="26" name="TextBox 25"/>
          <p:cNvSpPr txBox="1"/>
          <p:nvPr/>
        </p:nvSpPr>
        <p:spPr>
          <a:xfrm>
            <a:off x="3085217" y="4077071"/>
            <a:ext cx="2532075" cy="2308324"/>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fr-BE" b="1" dirty="0" smtClean="0">
                <a:solidFill>
                  <a:schemeClr val="accent4"/>
                </a:solidFill>
              </a:rPr>
              <a:t>Documentation complète</a:t>
            </a:r>
          </a:p>
          <a:p>
            <a:pPr algn="ctr"/>
            <a:endParaRPr lang="fr-BE" dirty="0">
              <a:solidFill>
                <a:schemeClr val="accent4"/>
              </a:solidFill>
            </a:endParaRPr>
          </a:p>
          <a:p>
            <a:pPr algn="ctr"/>
            <a:r>
              <a:rPr lang="fr-BE" dirty="0" smtClean="0">
                <a:solidFill>
                  <a:schemeClr val="accent4"/>
                </a:solidFill>
              </a:rPr>
              <a:t>Vue détaillée complète</a:t>
            </a:r>
          </a:p>
          <a:p>
            <a:pPr algn="ctr"/>
            <a:endParaRPr lang="fr-BE" dirty="0" smtClean="0">
              <a:solidFill>
                <a:schemeClr val="accent4"/>
              </a:solidFill>
            </a:endParaRPr>
          </a:p>
          <a:p>
            <a:pPr algn="ctr"/>
            <a:endParaRPr lang="fr-BE" dirty="0" smtClean="0">
              <a:solidFill>
                <a:schemeClr val="accent4"/>
              </a:solidFill>
            </a:endParaRPr>
          </a:p>
          <a:p>
            <a:pPr algn="ctr"/>
            <a:r>
              <a:rPr lang="fr-BE" dirty="0" smtClean="0">
                <a:solidFill>
                  <a:schemeClr val="accent4"/>
                </a:solidFill>
              </a:rPr>
              <a:t>A destination des intégrateurs</a:t>
            </a:r>
          </a:p>
        </p:txBody>
      </p:sp>
      <p:sp>
        <p:nvSpPr>
          <p:cNvPr id="27" name="TextBox 26"/>
          <p:cNvSpPr txBox="1"/>
          <p:nvPr/>
        </p:nvSpPr>
        <p:spPr>
          <a:xfrm>
            <a:off x="5904056" y="4077071"/>
            <a:ext cx="2532075" cy="2585323"/>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fr-BE" b="1" dirty="0" smtClean="0">
                <a:solidFill>
                  <a:schemeClr val="accent3"/>
                </a:solidFill>
              </a:rPr>
              <a:t>Valeur de réutilisation</a:t>
            </a:r>
          </a:p>
          <a:p>
            <a:pPr algn="ctr"/>
            <a:endParaRPr lang="fr-BE" dirty="0" smtClean="0">
              <a:solidFill>
                <a:schemeClr val="accent3"/>
              </a:solidFill>
            </a:endParaRPr>
          </a:p>
          <a:p>
            <a:pPr algn="ctr"/>
            <a:endParaRPr lang="fr-BE" dirty="0">
              <a:solidFill>
                <a:schemeClr val="accent3"/>
              </a:solidFill>
            </a:endParaRPr>
          </a:p>
          <a:p>
            <a:pPr algn="ctr"/>
            <a:r>
              <a:rPr lang="fr-BE" dirty="0" smtClean="0">
                <a:solidFill>
                  <a:schemeClr val="accent3"/>
                </a:solidFill>
              </a:rPr>
              <a:t>U.C. rendus comme service</a:t>
            </a:r>
          </a:p>
          <a:p>
            <a:pPr algn="ctr"/>
            <a:endParaRPr lang="fr-BE" dirty="0" smtClean="0">
              <a:solidFill>
                <a:schemeClr val="accent3"/>
              </a:solidFill>
            </a:endParaRPr>
          </a:p>
          <a:p>
            <a:pPr algn="ctr"/>
            <a:r>
              <a:rPr lang="fr-BE" dirty="0" smtClean="0">
                <a:solidFill>
                  <a:schemeClr val="accent3"/>
                </a:solidFill>
              </a:rPr>
              <a:t>A destination des </a:t>
            </a:r>
            <a:r>
              <a:rPr lang="fr-BE" dirty="0" err="1" smtClean="0">
                <a:solidFill>
                  <a:schemeClr val="accent3"/>
                </a:solidFill>
              </a:rPr>
              <a:t>CP’s</a:t>
            </a:r>
            <a:r>
              <a:rPr lang="fr-BE" dirty="0" smtClean="0">
                <a:solidFill>
                  <a:schemeClr val="accent3"/>
                </a:solidFill>
              </a:rPr>
              <a:t> pour estimer la réutilisation</a:t>
            </a:r>
          </a:p>
        </p:txBody>
      </p:sp>
    </p:spTree>
    <p:extLst>
      <p:ext uri="{BB962C8B-B14F-4D97-AF65-F5344CB8AC3E}">
        <p14:creationId xmlns:p14="http://schemas.microsoft.com/office/powerpoint/2010/main" val="399336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theme/theme1.xml><?xml version="1.0" encoding="utf-8"?>
<a:theme xmlns:a="http://schemas.openxmlformats.org/drawingml/2006/main" name="Sma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CBE00BA2C82045AEFE7E74384DB185" ma:contentTypeVersion="8" ma:contentTypeDescription="Create a new document." ma:contentTypeScope="" ma:versionID="a1ea000e106cd99a208ade6b638ae642">
  <xsd:schema xmlns:xsd="http://www.w3.org/2001/XMLSchema" xmlns:xs="http://www.w3.org/2001/XMLSchema" xmlns:p="http://schemas.microsoft.com/office/2006/metadata/properties" xmlns:ns2="75e185eb-f516-4a98-86c1-4eed70fbf931" xmlns:ns3="6c2ef7ed-c2f8-46e5-bc8a-af14b0d2a9a1" targetNamespace="http://schemas.microsoft.com/office/2006/metadata/properties" ma:root="true" ma:fieldsID="c1b376eb84c11317378ef2a7228a2f85" ns2:_="" ns3:_="">
    <xsd:import namespace="75e185eb-f516-4a98-86c1-4eed70fbf931"/>
    <xsd:import namespace="6c2ef7ed-c2f8-46e5-bc8a-af14b0d2a9a1"/>
    <xsd:element name="properties">
      <xsd:complexType>
        <xsd:sequence>
          <xsd:element name="documentManagement">
            <xsd:complexType>
              <xsd:all>
                <xsd:element ref="ns2:Document_x0020_Type" minOccurs="0"/>
                <xsd:element ref="ns2:FACategory" minOccurs="0"/>
                <xsd:element ref="ns2:Year" minOccurs="0"/>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e185eb-f516-4a98-86c1-4eed70fbf931" elementFormDefault="qualified">
    <xsd:import namespace="http://schemas.microsoft.com/office/2006/documentManagement/types"/>
    <xsd:import namespace="http://schemas.microsoft.com/office/infopath/2007/PartnerControls"/>
    <xsd:element name="Document_x0020_Type" ma:index="8" nillable="true" ma:displayName="Document Type" ma:list="{f33f119d-57e8-463a-9e57-2b53bbf0c21b}" ma:internalName="Document_x0020_Type" ma:showField="Title" ma:web="75e185eb-f516-4a98-86c1-4eed70fbf931">
      <xsd:simpleType>
        <xsd:restriction base="dms:Lookup"/>
      </xsd:simpleType>
    </xsd:element>
    <xsd:element name="FACategory" ma:index="9" nillable="true" ma:displayName="Category" ma:list="{19cdc9dd-3237-40d2-a6c5-b142da64d2a9}" ma:internalName="FACategory" ma:readOnly="false" ma:showField="Title" ma:web="75e185eb-f516-4a98-86c1-4eed70fbf931">
      <xsd:simpleType>
        <xsd:restriction base="dms:Lookup"/>
      </xsd:simpleType>
    </xsd:element>
    <xsd:element name="Year" ma:index="10" nillable="true" ma:displayName="Year" ma:default="2014" ma:internalName="Yea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2ef7ed-c2f8-46e5-bc8a-af14b0d2a9a1" elementFormDefault="qualified">
    <xsd:import namespace="http://schemas.microsoft.com/office/2006/documentManagement/types"/>
    <xsd:import namespace="http://schemas.microsoft.com/office/infopath/2007/PartnerControls"/>
    <xsd:element name="TaxKeywordTaxHTField" ma:index="12"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hidden="true" ma:list="{523672b5-cecb-49a2-93b6-f77294116280}" ma:internalName="TaxCatchAll" ma:showField="CatchAllData" ma:web="6c2ef7ed-c2f8-46e5-bc8a-af14b0d2a9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c2ef7ed-c2f8-46e5-bc8a-af14b0d2a9a1">
      <Value>740</Value>
      <Value>737</Value>
      <Value>336</Value>
    </TaxCatchAll>
    <TaxKeywordTaxHTField xmlns="6c2ef7ed-c2f8-46e5-bc8a-af14b0d2a9a1">
      <Terms xmlns="http://schemas.microsoft.com/office/infopath/2007/PartnerControls">
        <TermInfo xmlns="http://schemas.microsoft.com/office/infopath/2007/PartnerControls">
          <TermName xmlns="http://schemas.microsoft.com/office/infopath/2007/PartnerControls">software reuse</TermName>
          <TermId xmlns="http://schemas.microsoft.com/office/infopath/2007/PartnerControls">2581bc70-a495-4d54-bae4-206c5e57aa97</TermId>
        </TermInfo>
        <TermInfo xmlns="http://schemas.microsoft.com/office/infopath/2007/PartnerControls">
          <TermName xmlns="http://schemas.microsoft.com/office/infopath/2007/PartnerControls">reuse</TermName>
          <TermId xmlns="http://schemas.microsoft.com/office/infopath/2007/PartnerControls">6274790e-06a4-411e-a5e6-b3db6b42d253</TermId>
        </TermInfo>
        <TermInfo xmlns="http://schemas.microsoft.com/office/infopath/2007/PartnerControls">
          <TermName xmlns="http://schemas.microsoft.com/office/infopath/2007/PartnerControls">Midi analystes</TermName>
          <TermId xmlns="http://schemas.microsoft.com/office/infopath/2007/PartnerControls">2a704bbe-d474-4322-9fd7-06b611bc2028</TermId>
        </TermInfo>
      </Terms>
    </TaxKeywordTaxHTField>
    <FACategory xmlns="75e185eb-f516-4a98-86c1-4eed70fbf931">4</FACategory>
    <Document_x0020_Type xmlns="75e185eb-f516-4a98-86c1-4eed70fbf931">2</Document_x0020_Type>
    <Year xmlns="75e185eb-f516-4a98-86c1-4eed70fbf931">2018</Year>
  </documentManagement>
</p:properties>
</file>

<file path=customXml/itemProps1.xml><?xml version="1.0" encoding="utf-8"?>
<ds:datastoreItem xmlns:ds="http://schemas.openxmlformats.org/officeDocument/2006/customXml" ds:itemID="{7F9845A3-6EEE-41D5-B0E7-54E457BE71E0}">
  <ds:schemaRefs>
    <ds:schemaRef ds:uri="http://schemas.microsoft.com/sharepoint/v3/contenttype/forms"/>
  </ds:schemaRefs>
</ds:datastoreItem>
</file>

<file path=customXml/itemProps2.xml><?xml version="1.0" encoding="utf-8"?>
<ds:datastoreItem xmlns:ds="http://schemas.openxmlformats.org/officeDocument/2006/customXml" ds:itemID="{20B4C570-D16E-43CD-94DD-2A8CD10CEA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e185eb-f516-4a98-86c1-4eed70fbf931"/>
    <ds:schemaRef ds:uri="6c2ef7ed-c2f8-46e5-bc8a-af14b0d2a9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FA9B2A-A831-4EAE-922E-AC762466DDF7}">
  <ds:schemaRefs>
    <ds:schemaRef ds:uri="http://schemas.microsoft.com/office/2006/metadata/properties"/>
    <ds:schemaRef ds:uri="6c2ef7ed-c2f8-46e5-bc8a-af14b0d2a9a1"/>
    <ds:schemaRef ds:uri="http://purl.org/dc/terms/"/>
    <ds:schemaRef ds:uri="http://schemas.openxmlformats.org/package/2006/metadata/core-properties"/>
    <ds:schemaRef ds:uri="http://purl.org/dc/dcmitype/"/>
    <ds:schemaRef ds:uri="http://schemas.microsoft.com/office/2006/documentManagement/types"/>
    <ds:schemaRef ds:uri="75e185eb-f516-4a98-86c1-4eed70fbf931"/>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Smals</Template>
  <TotalTime>12876</TotalTime>
  <Words>1059</Words>
  <Application>Microsoft Office PowerPoint</Application>
  <PresentationFormat>On-screen Show (4:3)</PresentationFormat>
  <Paragraphs>311</Paragraphs>
  <Slides>36</Slides>
  <Notes>30</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Smals</vt:lpstr>
      <vt:lpstr>Software ReUse</vt:lpstr>
      <vt:lpstr>Agenda</vt:lpstr>
      <vt:lpstr>Reuse Vision</vt:lpstr>
      <vt:lpstr>Reuse Vision</vt:lpstr>
      <vt:lpstr>ReUse Competency Center – The mission</vt:lpstr>
      <vt:lpstr>ReUse Competency Center – The people</vt:lpstr>
      <vt:lpstr>ReUse Competency Center – Les axes</vt:lpstr>
      <vt:lpstr>Software ReUse Catalogue</vt:lpstr>
      <vt:lpstr>Software ReUse Catalogue – Input</vt:lpstr>
      <vt:lpstr>PowerPoint Presentation</vt:lpstr>
      <vt:lpstr>PowerPoint Presentation</vt:lpstr>
      <vt:lpstr>PowerPoint Presentation</vt:lpstr>
      <vt:lpstr>PowerPoint Presentation</vt:lpstr>
      <vt:lpstr>PowerPoint Presentation</vt:lpstr>
      <vt:lpstr>PowerPoint Presentation</vt:lpstr>
      <vt:lpstr>Custom - Reused - Reusable components</vt:lpstr>
      <vt:lpstr>Reuse metrics</vt:lpstr>
      <vt:lpstr>Reuse metrics – Custom development</vt:lpstr>
      <vt:lpstr>Reuse metrics – Reused components</vt:lpstr>
      <vt:lpstr>Reuse metrics - Reusable (written for reuse)</vt:lpstr>
      <vt:lpstr>Reused component sizing</vt:lpstr>
      <vt:lpstr>Voorbeeld Estimancy</vt:lpstr>
      <vt:lpstr>Resultaten steekproef hergebruik in Smals projecten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Samen streven naar een cultuur van reuse?!</vt:lpstr>
      <vt:lpstr>Plus d’infos</vt:lpstr>
      <vt:lpstr>Questions ?</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ReUse</dc:title>
  <dc:creator>Peretti Emilien</dc:creator>
  <cp:keywords>reuse; Midi analystes; software reuse</cp:keywords>
  <cp:lastModifiedBy>Veronique Adam</cp:lastModifiedBy>
  <cp:revision>260</cp:revision>
  <cp:lastPrinted>2018-05-29T11:21:12Z</cp:lastPrinted>
  <dcterms:created xsi:type="dcterms:W3CDTF">2018-05-22T11:49:27Z</dcterms:created>
  <dcterms:modified xsi:type="dcterms:W3CDTF">2020-07-10T15:36:57Z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0x01010084CBE00BA2C82045AEFE7E74384DB185</vt:lpwstr>
  </property>
  <property fmtid="{D5CDD505-2E9C-101B-9397-08002B2CF9AE}" pid="3" name="TaxKeyword">
    <vt:lpwstr>740;#software reuse|2581bc70-a495-4d54-bae4-206c5e57aa97;#737;#reuse|6274790e-06a4-411e-a5e6-b3db6b42d253;#336;#Midi analystes|2a704bbe-d474-4322-9fd7-06b611bc2028</vt:lpwstr>
  </property>
  <property fmtid="{D5CDD505-2E9C-101B-9397-08002B2CF9AE}" pid="4" name="PrimaryClient">
    <vt:lpwstr>6;#Smals|90886bfd-5294-4a5b-a3a5-25c526b4784a</vt:lpwstr>
  </property>
  <property fmtid="{D5CDD505-2E9C-101B-9397-08002B2CF9AE}" pid="5" name="RelatedProject">
    <vt:lpwstr/>
  </property>
  <property fmtid="{D5CDD505-2E9C-101B-9397-08002B2CF9AE}" pid="6" name="fa71e7478954414ca871126ba9568645">
    <vt:lpwstr>Smals|90886bfd-5294-4a5b-a3a5-25c526b4784a</vt:lpwstr>
  </property>
  <property fmtid="{D5CDD505-2E9C-101B-9397-08002B2CF9AE}" pid="7" name="Smals Client">
    <vt:lpwstr>6;#Smals|90886bfd-5294-4a5b-a3a5-25c526b4784a</vt:lpwstr>
  </property>
</Properties>
</file>